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embeddedFontLst>
    <p:embeddedFont>
      <p:font typeface="IBM Plex Mono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font" Target="fonts/IBMPlexMono-regular.fntdata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IBMPlexMono-italic.fntdata"/><Relationship Id="rId21" Type="http://schemas.openxmlformats.org/officeDocument/2006/relationships/slide" Target="slides/slide16.xml"/><Relationship Id="rId43" Type="http://schemas.openxmlformats.org/officeDocument/2006/relationships/font" Target="fonts/IBMPlexMono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IBMPlexMon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b8b9fc5a9c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b8b9fc5a9c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691057c372a2a81c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691057c372a2a81c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b8b9fc5a9c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b8b9fc5a9c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b8b9fc5a9c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b8b9fc5a9c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b8b9fc5a9c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b8b9fc5a9c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b8b9fc5a9c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b8b9fc5a9c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b8b9fc5a9c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b8b9fc5a9c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b8b9fc5a9c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b8b9fc5a9c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b8b9fc5a9c_0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b8b9fc5a9c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b8b9fc5a9c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b8b9fc5a9c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bafddd8935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bafddd8935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scientific use cases, the impact of an agentic system for a use case is driven by the importance of its outcomes and by how broadly, correctly, robustly, efficiently, and quickly those outcomes are achieved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b8b9fc5a9c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b8b9fc5a9c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b8b9fc5a9c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b8b9fc5a9c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b8b9fc5a9c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b8b9fc5a9c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b8b9fc5a9c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b8b9fc5a9c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b8b9fc5a9c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b8b9fc5a9c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b8b9fc5a9c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b8b9fc5a9c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b93261d52e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b93261d52e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b93261d52e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b93261d52e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b8b9fc5a9c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b8b9fc5a9c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b8b9fc5a9c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b8b9fc5a9c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bafddd893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bafddd893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b8b9fc5a9c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b8b9fc5a9c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92a65a234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92a65a234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b8b9fc5a9c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b8b9fc5a9c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bafddd893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bafddd893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b8b9fc5a9c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b8b9fc5a9c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b8b9fc5a9c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b8b9fc5a9c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b8b9fc5a9c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b8b9fc5a9c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bafddd8935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bafddd8935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bafddd8935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bafddd8935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bafddd8935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bafddd8935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91057c372a2a81c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691057c372a2a81c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8b9fc5a9c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8b9fc5a9c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b8b9fc5a9c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b8b9fc5a9c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Relationship Id="rId3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Full Image Cover - 3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860" y="-12859"/>
            <a:ext cx="9189719" cy="5169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05728" y="4708085"/>
            <a:ext cx="2044700" cy="391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 title="Genesis-Logo-Lockup - White-Fixe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9250" y="2236031"/>
            <a:ext cx="2391450" cy="6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title"/>
          </p:nvPr>
        </p:nvSpPr>
        <p:spPr>
          <a:xfrm>
            <a:off x="120750" y="1254075"/>
            <a:ext cx="5638500" cy="1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52925" y="2686850"/>
            <a:ext cx="5606400" cy="14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2" type="body"/>
          </p:nvPr>
        </p:nvSpPr>
        <p:spPr>
          <a:xfrm>
            <a:off x="160975" y="99000"/>
            <a:ext cx="5417100" cy="5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 sz="1300">
                <a:solidFill>
                  <a:schemeClr val="lt1"/>
                </a:solidFill>
              </a:defRPr>
            </a:lvl1pPr>
            <a:lvl2pPr lvl="1">
              <a:buNone/>
              <a:defRPr sz="1300">
                <a:solidFill>
                  <a:schemeClr val="lt1"/>
                </a:solidFill>
              </a:defRPr>
            </a:lvl2pPr>
            <a:lvl3pPr lvl="2">
              <a:buNone/>
              <a:defRPr sz="1300">
                <a:solidFill>
                  <a:schemeClr val="lt1"/>
                </a:solidFill>
              </a:defRPr>
            </a:lvl3pPr>
            <a:lvl4pPr lvl="3">
              <a:buNone/>
              <a:defRPr sz="1300">
                <a:solidFill>
                  <a:schemeClr val="lt1"/>
                </a:solidFill>
              </a:defRPr>
            </a:lvl4pPr>
            <a:lvl5pPr lvl="4">
              <a:buNone/>
              <a:defRPr sz="1300">
                <a:solidFill>
                  <a:schemeClr val="lt1"/>
                </a:solidFill>
              </a:defRPr>
            </a:lvl5pPr>
            <a:lvl6pPr lvl="5">
              <a:buNone/>
              <a:defRPr sz="1300">
                <a:solidFill>
                  <a:schemeClr val="lt1"/>
                </a:solidFill>
              </a:defRPr>
            </a:lvl6pPr>
            <a:lvl7pPr lvl="6">
              <a:buNone/>
              <a:defRPr sz="1300">
                <a:solidFill>
                  <a:schemeClr val="lt1"/>
                </a:solidFill>
              </a:defRPr>
            </a:lvl7pPr>
            <a:lvl8pPr lvl="7">
              <a:buNone/>
              <a:defRPr sz="1300">
                <a:solidFill>
                  <a:schemeClr val="lt1"/>
                </a:solidFill>
              </a:defRPr>
            </a:lvl8pPr>
            <a:lvl9pPr lvl="8">
              <a:buNone/>
              <a:defRPr sz="1300"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Wide Graphic with Title and Text">
  <p:cSld name="Large Wide Graphic with Title and 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285750" y="628650"/>
            <a:ext cx="2754000" cy="3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type="title"/>
          </p:nvPr>
        </p:nvSpPr>
        <p:spPr>
          <a:xfrm>
            <a:off x="285750" y="220169"/>
            <a:ext cx="7886700" cy="2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i="1" sz="1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76" name="Google Shape;76;p11"/>
          <p:cNvGrpSpPr/>
          <p:nvPr/>
        </p:nvGrpSpPr>
        <p:grpSpPr>
          <a:xfrm>
            <a:off x="6629400" y="4864223"/>
            <a:ext cx="2259873" cy="173250"/>
            <a:chOff x="8864600" y="6485630"/>
            <a:chExt cx="3013164" cy="231000"/>
          </a:xfrm>
        </p:grpSpPr>
        <p:cxnSp>
          <p:nvCxnSpPr>
            <p:cNvPr id="77" name="Google Shape;77;p11"/>
            <p:cNvCxnSpPr/>
            <p:nvPr/>
          </p:nvCxnSpPr>
          <p:spPr>
            <a:xfrm>
              <a:off x="10778836" y="6485630"/>
              <a:ext cx="0" cy="23100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78" name="Google Shape;78;p11"/>
            <p:cNvSpPr/>
            <p:nvPr/>
          </p:nvSpPr>
          <p:spPr>
            <a:xfrm>
              <a:off x="8864600" y="6491874"/>
              <a:ext cx="1779600" cy="218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sp>
        <p:sp>
          <p:nvSpPr>
            <p:cNvPr id="79" name="Google Shape;79;p11"/>
            <p:cNvSpPr/>
            <p:nvPr/>
          </p:nvSpPr>
          <p:spPr>
            <a:xfrm>
              <a:off x="10921364" y="6519601"/>
              <a:ext cx="956400" cy="162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sp>
      </p:grpSp>
      <p:sp>
        <p:nvSpPr>
          <p:cNvPr id="80" name="Google Shape;80;p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 sz="1300">
                <a:solidFill>
                  <a:srgbClr val="595959"/>
                </a:solidFill>
              </a:defRPr>
            </a:lvl1pPr>
            <a:lvl2pPr lvl="1">
              <a:buNone/>
              <a:defRPr sz="1300">
                <a:solidFill>
                  <a:srgbClr val="595959"/>
                </a:solidFill>
              </a:defRPr>
            </a:lvl2pPr>
            <a:lvl3pPr lvl="2">
              <a:buNone/>
              <a:defRPr sz="1300">
                <a:solidFill>
                  <a:srgbClr val="595959"/>
                </a:solidFill>
              </a:defRPr>
            </a:lvl3pPr>
            <a:lvl4pPr lvl="3">
              <a:buNone/>
              <a:defRPr sz="1300">
                <a:solidFill>
                  <a:srgbClr val="595959"/>
                </a:solidFill>
              </a:defRPr>
            </a:lvl4pPr>
            <a:lvl5pPr lvl="4">
              <a:buNone/>
              <a:defRPr sz="1300">
                <a:solidFill>
                  <a:srgbClr val="595959"/>
                </a:solidFill>
              </a:defRPr>
            </a:lvl5pPr>
            <a:lvl6pPr lvl="5">
              <a:buNone/>
              <a:defRPr sz="1300">
                <a:solidFill>
                  <a:srgbClr val="595959"/>
                </a:solidFill>
              </a:defRPr>
            </a:lvl6pPr>
            <a:lvl7pPr lvl="6">
              <a:buNone/>
              <a:defRPr sz="1300">
                <a:solidFill>
                  <a:srgbClr val="595959"/>
                </a:solidFill>
              </a:defRPr>
            </a:lvl7pPr>
            <a:lvl8pPr lvl="7">
              <a:buNone/>
              <a:defRPr sz="1300">
                <a:solidFill>
                  <a:srgbClr val="595959"/>
                </a:solidFill>
              </a:defRPr>
            </a:lvl8pPr>
            <a:lvl9pPr lvl="8">
              <a:buNone/>
              <a:defRPr sz="1300">
                <a:solidFill>
                  <a:srgbClr val="595959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nly">
  <p:cSld name="title_onl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type="title"/>
          </p:nvPr>
        </p:nvSpPr>
        <p:spPr>
          <a:xfrm>
            <a:off x="136877" y="580980"/>
            <a:ext cx="88701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Bar and Heavy Bullet Content">
  <p:cSld name="1_Title Bar and Heavy Bullet Conten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860" y="-12859"/>
            <a:ext cx="9189719" cy="516921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91" name="Google Shape;9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2" name="Google Shape;9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/>
          <p:nvPr>
            <p:ph type="title"/>
          </p:nvPr>
        </p:nvSpPr>
        <p:spPr>
          <a:xfrm>
            <a:off x="311700" y="5797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b="1"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with Large Vert Image">
  <p:cSld name="Text with Large Vert Imag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860" y="-12859"/>
            <a:ext cx="9189719" cy="516921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>
            <p:ph type="title"/>
          </p:nvPr>
        </p:nvSpPr>
        <p:spPr>
          <a:xfrm>
            <a:off x="561264" y="870681"/>
            <a:ext cx="4296600" cy="10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2100" u="none" cap="none" strike="noStrike">
                <a:solidFill>
                  <a:srgbClr val="19204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571500" y="2057400"/>
            <a:ext cx="4296600" cy="22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15150" y="4703440"/>
            <a:ext cx="2057400" cy="393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4816" y="-8866"/>
            <a:ext cx="9213633" cy="80068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>
            <p:ph idx="2" type="pic"/>
          </p:nvPr>
        </p:nvSpPr>
        <p:spPr>
          <a:xfrm>
            <a:off x="5715000" y="870681"/>
            <a:ext cx="3451500" cy="37716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5" name="Google Shape;25;p3"/>
          <p:cNvCxnSpPr/>
          <p:nvPr/>
        </p:nvCxnSpPr>
        <p:spPr>
          <a:xfrm>
            <a:off x="6850856" y="4760591"/>
            <a:ext cx="0" cy="274200"/>
          </a:xfrm>
          <a:prstGeom prst="straightConnector1">
            <a:avLst/>
          </a:prstGeom>
          <a:noFill/>
          <a:ln cap="flat" cmpd="sng" w="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Graphical user interface, text&#10;&#10;AI-generated content may be incorrect." id="26" name="Google Shape;2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60144" y="4689510"/>
            <a:ext cx="1555006" cy="436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Content">
  <p:cSld name="Text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860" y="-12859"/>
            <a:ext cx="9189719" cy="5169217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 txBox="1"/>
          <p:nvPr>
            <p:ph idx="1" type="body"/>
          </p:nvPr>
        </p:nvSpPr>
        <p:spPr>
          <a:xfrm>
            <a:off x="571500" y="1404254"/>
            <a:ext cx="8001000" cy="29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15150" y="4703440"/>
            <a:ext cx="2057400" cy="39397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" name="Google Shape;3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4816" y="-8866"/>
            <a:ext cx="9213633" cy="80068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 txBox="1"/>
          <p:nvPr>
            <p:ph type="title"/>
          </p:nvPr>
        </p:nvSpPr>
        <p:spPr>
          <a:xfrm>
            <a:off x="561264" y="108397"/>
            <a:ext cx="80112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b="1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34" name="Google Shape;34;p4"/>
          <p:cNvCxnSpPr/>
          <p:nvPr/>
        </p:nvCxnSpPr>
        <p:spPr>
          <a:xfrm>
            <a:off x="6850856" y="4760591"/>
            <a:ext cx="0" cy="274200"/>
          </a:xfrm>
          <a:prstGeom prst="straightConnector1">
            <a:avLst/>
          </a:prstGeom>
          <a:noFill/>
          <a:ln cap="flat" cmpd="sng" w="71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5" name="Google Shape;3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50668" y="4673245"/>
            <a:ext cx="1588245" cy="445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Wide Image (no text)">
  <p:cSld name="Large Wide Image (no text)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860" y="-12859"/>
            <a:ext cx="9189719" cy="5169217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/>
          <p:nvPr>
            <p:ph idx="2" type="pic"/>
          </p:nvPr>
        </p:nvSpPr>
        <p:spPr>
          <a:xfrm>
            <a:off x="-22860" y="857250"/>
            <a:ext cx="9193200" cy="3805200"/>
          </a:xfrm>
          <a:prstGeom prst="rect">
            <a:avLst/>
          </a:prstGeom>
          <a:noFill/>
          <a:ln>
            <a:noFill/>
          </a:ln>
        </p:spPr>
      </p:sp>
      <p:pic>
        <p:nvPicPr>
          <p:cNvPr id="39" name="Google Shape;3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15150" y="4703440"/>
            <a:ext cx="2057400" cy="393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4816" y="-8866"/>
            <a:ext cx="9213633" cy="800689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Graphical user interface, text&#10;&#10;AI-generated content may be incorrect." id="42" name="Google Shape;4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60144" y="4689510"/>
            <a:ext cx="1555006" cy="4365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Google Shape;43;p5"/>
          <p:cNvCxnSpPr/>
          <p:nvPr/>
        </p:nvCxnSpPr>
        <p:spPr>
          <a:xfrm>
            <a:off x="6850856" y="4760591"/>
            <a:ext cx="0" cy="274200"/>
          </a:xfrm>
          <a:prstGeom prst="straightConnector1">
            <a:avLst/>
          </a:prstGeom>
          <a:noFill/>
          <a:ln cap="flat" cmpd="sng" w="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Full Image Cover - 3">
  <p:cSld name="1_Full Image Cover - 3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860" y="-12859"/>
            <a:ext cx="9189719" cy="5169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05728" y="4708085"/>
            <a:ext cx="2044700" cy="39153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 sz="1300">
                <a:solidFill>
                  <a:schemeClr val="tx1"/>
                </a:solidFill>
              </a:defRPr>
            </a:lvl1pPr>
            <a:lvl2pPr lvl="1">
              <a:buNone/>
              <a:defRPr sz="1300">
                <a:solidFill>
                  <a:schemeClr val="tx1"/>
                </a:solidFill>
              </a:defRPr>
            </a:lvl2pPr>
            <a:lvl3pPr lvl="2">
              <a:buNone/>
              <a:defRPr sz="1300">
                <a:solidFill>
                  <a:schemeClr val="tx1"/>
                </a:solidFill>
              </a:defRPr>
            </a:lvl3pPr>
            <a:lvl4pPr lvl="3">
              <a:buNone/>
              <a:defRPr sz="1300">
                <a:solidFill>
                  <a:schemeClr val="tx1"/>
                </a:solidFill>
              </a:defRPr>
            </a:lvl4pPr>
            <a:lvl5pPr lvl="4">
              <a:buNone/>
              <a:defRPr sz="1300">
                <a:solidFill>
                  <a:schemeClr val="tx1"/>
                </a:solidFill>
              </a:defRPr>
            </a:lvl5pPr>
            <a:lvl6pPr lvl="5">
              <a:buNone/>
              <a:defRPr sz="1300">
                <a:solidFill>
                  <a:schemeClr val="tx1"/>
                </a:solidFill>
              </a:defRPr>
            </a:lvl6pPr>
            <a:lvl7pPr lvl="6">
              <a:buNone/>
              <a:defRPr sz="1300">
                <a:solidFill>
                  <a:schemeClr val="tx1"/>
                </a:solidFill>
              </a:defRPr>
            </a:lvl7pPr>
            <a:lvl8pPr lvl="7">
              <a:buNone/>
              <a:defRPr sz="1300">
                <a:solidFill>
                  <a:schemeClr val="tx1"/>
                </a:solidFill>
              </a:defRPr>
            </a:lvl8pPr>
            <a:lvl9pPr lvl="8">
              <a:buNone/>
              <a:defRPr sz="1300">
                <a:solidFill>
                  <a:schemeClr val="tx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">
  <p:cSld name="Closing Slide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&#10;&#10;AI-generated content may be incorrect." id="50" name="Google Shape;5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6289" y="4457700"/>
            <a:ext cx="1751421" cy="503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7" title="Genesis-Logo-Lockup - White-Fixe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6275" y="2236031"/>
            <a:ext cx="2391450" cy="6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 sz="1300">
                <a:solidFill>
                  <a:schemeClr val="tx1"/>
                </a:solidFill>
              </a:defRPr>
            </a:lvl1pPr>
            <a:lvl2pPr lvl="1">
              <a:buNone/>
              <a:defRPr sz="1300">
                <a:solidFill>
                  <a:schemeClr val="tx1"/>
                </a:solidFill>
              </a:defRPr>
            </a:lvl2pPr>
            <a:lvl3pPr lvl="2">
              <a:buNone/>
              <a:defRPr sz="1300">
                <a:solidFill>
                  <a:schemeClr val="tx1"/>
                </a:solidFill>
              </a:defRPr>
            </a:lvl3pPr>
            <a:lvl4pPr lvl="3">
              <a:buNone/>
              <a:defRPr sz="1300">
                <a:solidFill>
                  <a:schemeClr val="tx1"/>
                </a:solidFill>
              </a:defRPr>
            </a:lvl4pPr>
            <a:lvl5pPr lvl="4">
              <a:buNone/>
              <a:defRPr sz="1300">
                <a:solidFill>
                  <a:schemeClr val="tx1"/>
                </a:solidFill>
              </a:defRPr>
            </a:lvl5pPr>
            <a:lvl6pPr lvl="5">
              <a:buNone/>
              <a:defRPr sz="1300">
                <a:solidFill>
                  <a:schemeClr val="tx1"/>
                </a:solidFill>
              </a:defRPr>
            </a:lvl6pPr>
            <a:lvl7pPr lvl="6">
              <a:buNone/>
              <a:defRPr sz="1300">
                <a:solidFill>
                  <a:schemeClr val="tx1"/>
                </a:solidFill>
              </a:defRPr>
            </a:lvl7pPr>
            <a:lvl8pPr lvl="7">
              <a:buNone/>
              <a:defRPr sz="1300">
                <a:solidFill>
                  <a:schemeClr val="tx1"/>
                </a:solidFill>
              </a:defRPr>
            </a:lvl8pPr>
            <a:lvl9pPr lvl="8">
              <a:buNone/>
              <a:defRPr sz="1300">
                <a:solidFill>
                  <a:schemeClr val="tx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 Cover - 1">
  <p:cSld name="Full Image Cover - 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860" y="-12859"/>
            <a:ext cx="9189720" cy="5169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05728" y="4708085"/>
            <a:ext cx="2044700" cy="391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8" title="Genesis-Logo-Lockup - White-Fixe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9250" y="2236031"/>
            <a:ext cx="2391450" cy="6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 sz="1300">
                <a:solidFill>
                  <a:schemeClr val="tx1"/>
                </a:solidFill>
              </a:defRPr>
            </a:lvl1pPr>
            <a:lvl2pPr lvl="1">
              <a:buNone/>
              <a:defRPr sz="1300">
                <a:solidFill>
                  <a:schemeClr val="tx1"/>
                </a:solidFill>
              </a:defRPr>
            </a:lvl2pPr>
            <a:lvl3pPr lvl="2">
              <a:buNone/>
              <a:defRPr sz="1300">
                <a:solidFill>
                  <a:schemeClr val="tx1"/>
                </a:solidFill>
              </a:defRPr>
            </a:lvl3pPr>
            <a:lvl4pPr lvl="3">
              <a:buNone/>
              <a:defRPr sz="1300">
                <a:solidFill>
                  <a:schemeClr val="tx1"/>
                </a:solidFill>
              </a:defRPr>
            </a:lvl4pPr>
            <a:lvl5pPr lvl="4">
              <a:buNone/>
              <a:defRPr sz="1300">
                <a:solidFill>
                  <a:schemeClr val="tx1"/>
                </a:solidFill>
              </a:defRPr>
            </a:lvl5pPr>
            <a:lvl6pPr lvl="5">
              <a:buNone/>
              <a:defRPr sz="1300">
                <a:solidFill>
                  <a:schemeClr val="tx1"/>
                </a:solidFill>
              </a:defRPr>
            </a:lvl6pPr>
            <a:lvl7pPr lvl="6">
              <a:buNone/>
              <a:defRPr sz="1300">
                <a:solidFill>
                  <a:schemeClr val="tx1"/>
                </a:solidFill>
              </a:defRPr>
            </a:lvl7pPr>
            <a:lvl8pPr lvl="7">
              <a:buNone/>
              <a:defRPr sz="1300">
                <a:solidFill>
                  <a:schemeClr val="tx1"/>
                </a:solidFill>
              </a:defRPr>
            </a:lvl8pPr>
            <a:lvl9pPr lvl="8">
              <a:buNone/>
              <a:defRPr sz="1300">
                <a:solidFill>
                  <a:schemeClr val="tx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ing">
  <p:cSld name="Full Image Cover - 2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860" y="-12859"/>
            <a:ext cx="9189719" cy="5169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05728" y="4708085"/>
            <a:ext cx="2044700" cy="39153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9"/>
          <p:cNvSpPr txBox="1"/>
          <p:nvPr>
            <p:ph type="title"/>
          </p:nvPr>
        </p:nvSpPr>
        <p:spPr>
          <a:xfrm>
            <a:off x="5625875" y="2117600"/>
            <a:ext cx="3499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 sz="1300">
                <a:solidFill>
                  <a:schemeClr val="lt1"/>
                </a:solidFill>
              </a:defRPr>
            </a:lvl1pPr>
            <a:lvl2pPr lvl="1">
              <a:buNone/>
              <a:defRPr sz="1300">
                <a:solidFill>
                  <a:schemeClr val="lt1"/>
                </a:solidFill>
              </a:defRPr>
            </a:lvl2pPr>
            <a:lvl3pPr lvl="2">
              <a:buNone/>
              <a:defRPr sz="1300">
                <a:solidFill>
                  <a:schemeClr val="lt1"/>
                </a:solidFill>
              </a:defRPr>
            </a:lvl3pPr>
            <a:lvl4pPr lvl="3">
              <a:buNone/>
              <a:defRPr sz="1300">
                <a:solidFill>
                  <a:schemeClr val="lt1"/>
                </a:solidFill>
              </a:defRPr>
            </a:lvl4pPr>
            <a:lvl5pPr lvl="4">
              <a:buNone/>
              <a:defRPr sz="1300">
                <a:solidFill>
                  <a:schemeClr val="lt1"/>
                </a:solidFill>
              </a:defRPr>
            </a:lvl5pPr>
            <a:lvl6pPr lvl="5">
              <a:buNone/>
              <a:defRPr sz="1300">
                <a:solidFill>
                  <a:schemeClr val="lt1"/>
                </a:solidFill>
              </a:defRPr>
            </a:lvl6pPr>
            <a:lvl7pPr lvl="6">
              <a:buNone/>
              <a:defRPr sz="1300">
                <a:solidFill>
                  <a:schemeClr val="lt1"/>
                </a:solidFill>
              </a:defRPr>
            </a:lvl7pPr>
            <a:lvl8pPr lvl="7">
              <a:buNone/>
              <a:defRPr sz="1300">
                <a:solidFill>
                  <a:schemeClr val="lt1"/>
                </a:solidFill>
              </a:defRPr>
            </a:lvl8pPr>
            <a:lvl9pPr lvl="8">
              <a:buNone/>
              <a:defRPr sz="1300"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with Small Image">
  <p:cSld name="Text with Small Image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860" y="-12859"/>
            <a:ext cx="9189719" cy="516921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0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2100" u="none" cap="none" strike="noStrike">
                <a:solidFill>
                  <a:srgbClr val="19204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10"/>
          <p:cNvSpPr txBox="1"/>
          <p:nvPr>
            <p:ph idx="1" type="body"/>
          </p:nvPr>
        </p:nvSpPr>
        <p:spPr>
          <a:xfrm>
            <a:off x="571500" y="1597914"/>
            <a:ext cx="3771900" cy="28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4572000" y="1597914"/>
            <a:ext cx="4000500" cy="2802600"/>
          </a:xfrm>
          <a:prstGeom prst="rect">
            <a:avLst/>
          </a:prstGeom>
          <a:noFill/>
          <a:ln>
            <a:noFill/>
          </a:ln>
        </p:spPr>
      </p:sp>
      <p:pic>
        <p:nvPicPr>
          <p:cNvPr id="68" name="Google Shape;6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15150" y="4703440"/>
            <a:ext cx="2057400" cy="393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4816" y="-8866"/>
            <a:ext cx="9213633" cy="80068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1" name="Google Shape;71;p10"/>
          <p:cNvCxnSpPr/>
          <p:nvPr/>
        </p:nvCxnSpPr>
        <p:spPr>
          <a:xfrm>
            <a:off x="6850856" y="4760591"/>
            <a:ext cx="0" cy="274200"/>
          </a:xfrm>
          <a:prstGeom prst="straightConnector1">
            <a:avLst/>
          </a:prstGeom>
          <a:noFill/>
          <a:ln cap="flat" cmpd="sng" w="71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72" name="Google Shape;72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50668" y="4673245"/>
            <a:ext cx="1588245" cy="445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4857750"/>
            <a:ext cx="9144000" cy="28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6553200" y="4857751"/>
            <a:ext cx="2286000" cy="18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7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7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7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7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7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7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7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7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7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" name="Google Shape;8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0" y="0"/>
            <a:ext cx="9144003" cy="5143504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hyperlink" Target="https://doi.org/10.1109/IPDPS64566.2025.00102" TargetMode="External"/><Relationship Id="rId6" Type="http://schemas.openxmlformats.org/officeDocument/2006/relationships/hyperlink" Target="https://doi.org/10.1109/IPDPS64566.2025.00102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://drive.google.com/file/d/1MbtYLqO1UT8xzqlyeW5ZlAqcTDBzVkfa/view" TargetMode="External"/><Relationship Id="rId4" Type="http://schemas.openxmlformats.org/officeDocument/2006/relationships/image" Target="../media/image27.png"/><Relationship Id="rId5" Type="http://schemas.openxmlformats.org/officeDocument/2006/relationships/image" Target="../media/image2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152925" y="2686850"/>
            <a:ext cx="5606400" cy="14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/>
              <a:t>Robert Underwood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/>
              <a:t>Assistant Computer Scientist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/>
              <a:t>Argonne National Laboratory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/>
              <a:t>Extended Leadership Team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Best Practices for Scientific Workflows (BPSW)</a:t>
            </a:r>
            <a:endParaRPr b="0"/>
          </a:p>
        </p:txBody>
      </p:sp>
      <p:sp>
        <p:nvSpPr>
          <p:cNvPr id="102" name="Google Shape;102;p16"/>
          <p:cNvSpPr txBox="1"/>
          <p:nvPr>
            <p:ph type="title"/>
          </p:nvPr>
        </p:nvSpPr>
        <p:spPr>
          <a:xfrm>
            <a:off x="120750" y="1254075"/>
            <a:ext cx="5638500" cy="122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Using Evaluation to Surpass the LIMITs of Agentic AI for Science</a:t>
            </a:r>
            <a:endParaRPr/>
          </a:p>
        </p:txBody>
      </p:sp>
      <p:sp>
        <p:nvSpPr>
          <p:cNvPr id="103" name="Google Shape;103;p16"/>
          <p:cNvSpPr txBox="1"/>
          <p:nvPr>
            <p:ph idx="2" type="body"/>
          </p:nvPr>
        </p:nvSpPr>
        <p:spPr>
          <a:xfrm>
            <a:off x="160975" y="99000"/>
            <a:ext cx="5417100" cy="58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Contributions from: Robert Underwood, Franck Cappello, BPSW Team</a:t>
            </a:r>
            <a:endParaRPr/>
          </a:p>
        </p:txBody>
      </p:sp>
      <p:sp>
        <p:nvSpPr>
          <p:cNvPr id="104" name="Google Shape;104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of this Presentation</a:t>
            </a:r>
            <a:endParaRPr/>
          </a:p>
        </p:txBody>
      </p:sp>
      <p:sp>
        <p:nvSpPr>
          <p:cNvPr id="172" name="Google Shape;172;p25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Illustrate best practices for five key LIMITs to evaluating Agentic AI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b="1" lang="en"/>
              <a:t>Identify problems</a:t>
            </a:r>
            <a:r>
              <a:rPr lang="en"/>
              <a:t> and their causes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b="1" lang="en"/>
              <a:t>Provide </a:t>
            </a:r>
            <a:r>
              <a:rPr b="1" lang="en"/>
              <a:t>Examples</a:t>
            </a:r>
            <a:r>
              <a:rPr lang="en"/>
              <a:t> to illustrate the </a:t>
            </a:r>
            <a:r>
              <a:rPr lang="en"/>
              <a:t>principle from my experience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AutoNum type="alphaLcPeriod"/>
            </a:pPr>
            <a:r>
              <a:rPr b="1" lang="en"/>
              <a:t>Techniques</a:t>
            </a:r>
            <a:r>
              <a:rPr lang="en"/>
              <a:t> from the literature and their trade-offs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Encourage more robust thinking about evaluation</a:t>
            </a:r>
            <a:endParaRPr/>
          </a:p>
        </p:txBody>
      </p:sp>
      <p:sp>
        <p:nvSpPr>
          <p:cNvPr id="173" name="Google Shape;173;p25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What LIMITs need surpassing for Agentic AI in Science?</a:t>
            </a:r>
            <a:endParaRPr sz="2200"/>
          </a:p>
        </p:txBody>
      </p:sp>
      <p:sp>
        <p:nvSpPr>
          <p:cNvPr id="179" name="Google Shape;179;p26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rgbClr val="213E9A"/>
                </a:solidFill>
              </a:rPr>
              <a:t>Argument:</a:t>
            </a:r>
            <a:r>
              <a:rPr lang="en" u="sng">
                <a:solidFill>
                  <a:srgbClr val="213E9A"/>
                </a:solidFill>
              </a:rPr>
              <a:t> Agents use cases </a:t>
            </a:r>
            <a:r>
              <a:rPr b="1" i="1" lang="en" u="sng">
                <a:solidFill>
                  <a:srgbClr val="213E9A"/>
                </a:solidFill>
              </a:rPr>
              <a:t>especially</a:t>
            </a:r>
            <a:r>
              <a:rPr lang="en" u="sng">
                <a:solidFill>
                  <a:srgbClr val="213E9A"/>
                </a:solidFill>
              </a:rPr>
              <a:t> face these challenges:</a:t>
            </a:r>
            <a:endParaRPr b="1" i="1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</a:pPr>
            <a:r>
              <a:rPr b="1" i="1" lang="en">
                <a:latin typeface="IBM Plex Mono"/>
                <a:ea typeface="IBM Plex Mono"/>
                <a:cs typeface="IBM Plex Mono"/>
                <a:sym typeface="IBM Plex Mono"/>
              </a:rPr>
              <a:t>L</a:t>
            </a:r>
            <a:r>
              <a:rPr i="1" lang="en"/>
              <a:t>imited Coverage</a:t>
            </a:r>
            <a:r>
              <a:rPr lang="en"/>
              <a:t>: How do we know it is robust?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BM Plex Mono"/>
              <a:buChar char="•"/>
            </a:pPr>
            <a:r>
              <a:rPr b="1" i="1" lang="en">
                <a:latin typeface="IBM Plex Mono"/>
                <a:ea typeface="IBM Plex Mono"/>
                <a:cs typeface="IBM Plex Mono"/>
                <a:sym typeface="IBM Plex Mono"/>
              </a:rPr>
              <a:t>I</a:t>
            </a:r>
            <a:r>
              <a:rPr i="1" lang="en"/>
              <a:t>naccurate Criteria: </a:t>
            </a:r>
            <a:r>
              <a:rPr lang="en"/>
              <a:t>What criteria should we use?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i="1" lang="en">
                <a:latin typeface="IBM Plex Mono"/>
                <a:ea typeface="IBM Plex Mono"/>
                <a:cs typeface="IBM Plex Mono"/>
                <a:sym typeface="IBM Plex Mono"/>
              </a:rPr>
              <a:t>M</a:t>
            </a:r>
            <a:r>
              <a:rPr i="1" lang="en"/>
              <a:t>ultiple objective</a:t>
            </a:r>
            <a:r>
              <a:rPr lang="en"/>
              <a:t>s: How do we align multiple good objectives?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i="1" lang="en">
                <a:latin typeface="IBM Plex Mono"/>
                <a:ea typeface="IBM Plex Mono"/>
                <a:cs typeface="IBM Plex Mono"/>
                <a:sym typeface="IBM Plex Mono"/>
              </a:rPr>
              <a:t>I</a:t>
            </a:r>
            <a:r>
              <a:rPr i="1" lang="en"/>
              <a:t>mplementation</a:t>
            </a:r>
            <a:r>
              <a:rPr i="1" lang="en"/>
              <a:t> Costs</a:t>
            </a:r>
            <a:r>
              <a:rPr lang="en"/>
              <a:t>: Should we implement or evaluate?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i="1" lang="en">
                <a:latin typeface="IBM Plex Mono"/>
                <a:ea typeface="IBM Plex Mono"/>
                <a:cs typeface="IBM Plex Mono"/>
                <a:sym typeface="IBM Plex Mono"/>
              </a:rPr>
              <a:t>T</a:t>
            </a:r>
            <a:r>
              <a:rPr i="1" lang="en"/>
              <a:t>ime-Delayed Rewards:</a:t>
            </a:r>
            <a:r>
              <a:rPr lang="en"/>
              <a:t> Hard to determine outcomes without final results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t/>
            </a:r>
            <a:endParaRPr u="sng">
              <a:solidFill>
                <a:srgbClr val="213E9A"/>
              </a:solidFill>
            </a:endParaRPr>
          </a:p>
        </p:txBody>
      </p:sp>
      <p:sp>
        <p:nvSpPr>
          <p:cNvPr id="180" name="Google Shape;180;p26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>
            <p:ph type="title"/>
          </p:nvPr>
        </p:nvSpPr>
        <p:spPr>
          <a:xfrm>
            <a:off x="5625875" y="2117600"/>
            <a:ext cx="34992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Limited Coverage</a:t>
            </a:r>
            <a:endParaRPr/>
          </a:p>
        </p:txBody>
      </p:sp>
      <p:sp>
        <p:nvSpPr>
          <p:cNvPr id="186" name="Google Shape;186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Limited Coverage</a:t>
            </a:r>
            <a:endParaRPr/>
          </a:p>
        </p:txBody>
      </p:sp>
      <p:sp>
        <p:nvSpPr>
          <p:cNvPr id="192" name="Google Shape;192;p28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You have</a:t>
            </a:r>
            <a:r>
              <a:rPr lang="en"/>
              <a:t> an AI model for a system, you’ve tested it on some test data, but now </a:t>
            </a:r>
            <a:r>
              <a:rPr lang="en"/>
              <a:t>it's</a:t>
            </a:r>
            <a:r>
              <a:rPr lang="en"/>
              <a:t> time to transition to production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It fails, or </a:t>
            </a:r>
            <a:r>
              <a:rPr lang="en"/>
              <a:t>you (or your colleagues)</a:t>
            </a:r>
            <a:r>
              <a:rPr lang="en"/>
              <a:t> aren’t confident it will </a:t>
            </a:r>
            <a:r>
              <a:rPr lang="en"/>
              <a:t>succeed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Often this is because of limited coverage of realistic data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rPr lang="en">
                <a:solidFill>
                  <a:srgbClr val="213E9A"/>
                </a:solidFill>
              </a:rPr>
              <a:t>When designing evaluations we need to ensure proper coverage</a:t>
            </a:r>
            <a:endParaRPr>
              <a:solidFill>
                <a:srgbClr val="213E9A"/>
              </a:solidFill>
            </a:endParaRPr>
          </a:p>
        </p:txBody>
      </p:sp>
      <p:sp>
        <p:nvSpPr>
          <p:cNvPr id="193" name="Google Shape;193;p28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/>
          <p:nvPr>
            <p:ph idx="1" type="body"/>
          </p:nvPr>
        </p:nvSpPr>
        <p:spPr>
          <a:xfrm>
            <a:off x="561275" y="1419225"/>
            <a:ext cx="4296600" cy="3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How to identify coverage gaps in predictions?</a:t>
            </a:r>
            <a:endParaRPr b="1" sz="12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 sz="1200"/>
              <a:t>Context</a:t>
            </a:r>
            <a:endParaRPr b="1" sz="1200"/>
          </a:p>
          <a:p>
            <a:pPr indent="-304800" lvl="0" marL="457200" rtl="0" algn="l">
              <a:spcBef>
                <a:spcPts val="90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Dots represents predicted vs actual performance on tasks averserially </a:t>
            </a:r>
            <a:r>
              <a:rPr lang="en" sz="1200"/>
              <a:t>chosen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Each figure </a:t>
            </a:r>
            <a:r>
              <a:rPr lang="en" sz="1200"/>
              <a:t>represents</a:t>
            </a:r>
            <a:r>
              <a:rPr lang="en" sz="1200"/>
              <a:t> different methods for the same task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Table shows </a:t>
            </a:r>
            <a:r>
              <a:rPr lang="en" sz="1200"/>
              <a:t>numerical</a:t>
            </a:r>
            <a:r>
              <a:rPr lang="en" sz="1200"/>
              <a:t> </a:t>
            </a:r>
            <a:r>
              <a:rPr lang="en" sz="1200"/>
              <a:t>summaries</a:t>
            </a:r>
            <a:r>
              <a:rPr lang="en" sz="1200"/>
              <a:t> of two generations of approaches by our team</a:t>
            </a:r>
            <a:endParaRPr sz="12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 sz="1200"/>
              <a:t>Observations</a:t>
            </a:r>
            <a:endParaRPr b="1" sz="1200"/>
          </a:p>
          <a:p>
            <a:pPr indent="-304800" lvl="0" marL="457200" rtl="0" algn="l">
              <a:spcBef>
                <a:spcPts val="90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Residual Plots p90/p99 </a:t>
            </a:r>
            <a:r>
              <a:rPr lang="en"/>
              <a:t>🠖 </a:t>
            </a:r>
            <a:r>
              <a:rPr lang="en" sz="1200"/>
              <a:t>identify gaps </a:t>
            </a:r>
            <a:r>
              <a:rPr lang="en" sz="1200"/>
              <a:t>obscured</a:t>
            </a:r>
            <a:r>
              <a:rPr lang="en" sz="1200"/>
              <a:t> by averages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Adversarial</a:t>
            </a:r>
            <a:r>
              <a:rPr lang="en" sz="1200"/>
              <a:t> testing is critical to identify gaps, which then need to be categorized for next steps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Sometimes inaccurate </a:t>
            </a:r>
            <a:r>
              <a:rPr lang="en" sz="1200"/>
              <a:t>estimation</a:t>
            </a:r>
            <a:r>
              <a:rPr lang="en" sz="1200"/>
              <a:t> is desired</a:t>
            </a:r>
            <a:endParaRPr sz="1200"/>
          </a:p>
        </p:txBody>
      </p:sp>
      <p:sp>
        <p:nvSpPr>
          <p:cNvPr id="199" name="Google Shape;199;p29"/>
          <p:cNvSpPr txBox="1"/>
          <p:nvPr>
            <p:ph type="title"/>
          </p:nvPr>
        </p:nvSpPr>
        <p:spPr>
          <a:xfrm>
            <a:off x="561274" y="870675"/>
            <a:ext cx="7273500" cy="101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Lossy Compressor Surrogate Evaluation</a:t>
            </a:r>
            <a:endParaRPr/>
          </a:p>
        </p:txBody>
      </p:sp>
      <p:pic>
        <p:nvPicPr>
          <p:cNvPr id="200" name="Google Shape;20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8455" y="1815352"/>
            <a:ext cx="4335824" cy="12359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9"/>
          <p:cNvCxnSpPr/>
          <p:nvPr/>
        </p:nvCxnSpPr>
        <p:spPr>
          <a:xfrm flipH="1">
            <a:off x="7190300" y="1815350"/>
            <a:ext cx="37500" cy="4203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2" name="Google Shape;202;p29"/>
          <p:cNvCxnSpPr/>
          <p:nvPr/>
        </p:nvCxnSpPr>
        <p:spPr>
          <a:xfrm rot="10800000">
            <a:off x="5640100" y="2459900"/>
            <a:ext cx="136800" cy="4857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3" name="Google Shape;203;p29"/>
          <p:cNvSpPr txBox="1"/>
          <p:nvPr/>
        </p:nvSpPr>
        <p:spPr>
          <a:xfrm>
            <a:off x="5285450" y="1301750"/>
            <a:ext cx="3371100" cy="3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Poor performance for large values</a:t>
            </a:r>
            <a:endParaRPr/>
          </a:p>
        </p:txBody>
      </p:sp>
      <p:sp>
        <p:nvSpPr>
          <p:cNvPr id="204" name="Google Shape;204;p29"/>
          <p:cNvSpPr txBox="1"/>
          <p:nvPr/>
        </p:nvSpPr>
        <p:spPr>
          <a:xfrm>
            <a:off x="5175225" y="2945600"/>
            <a:ext cx="3371100" cy="3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Systematic Overestimation at all values</a:t>
            </a:r>
            <a:endParaRPr/>
          </a:p>
        </p:txBody>
      </p:sp>
      <p:pic>
        <p:nvPicPr>
          <p:cNvPr id="205" name="Google Shape;20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2200" y="3869149"/>
            <a:ext cx="3924325" cy="688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p29"/>
          <p:cNvCxnSpPr/>
          <p:nvPr/>
        </p:nvCxnSpPr>
        <p:spPr>
          <a:xfrm>
            <a:off x="6654825" y="3612375"/>
            <a:ext cx="1107300" cy="7620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7" name="Google Shape;207;p29"/>
          <p:cNvCxnSpPr/>
          <p:nvPr/>
        </p:nvCxnSpPr>
        <p:spPr>
          <a:xfrm>
            <a:off x="6654800" y="3612350"/>
            <a:ext cx="869100" cy="4047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8" name="Google Shape;208;p29"/>
          <p:cNvSpPr txBox="1"/>
          <p:nvPr/>
        </p:nvSpPr>
        <p:spPr>
          <a:xfrm>
            <a:off x="5288750" y="3255175"/>
            <a:ext cx="317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wasn’t complex enough </a:t>
            </a:r>
            <a:endParaRPr/>
          </a:p>
        </p:txBody>
      </p:sp>
      <p:sp>
        <p:nvSpPr>
          <p:cNvPr id="209" name="Google Shape;209;p29"/>
          <p:cNvSpPr txBox="1"/>
          <p:nvPr/>
        </p:nvSpPr>
        <p:spPr>
          <a:xfrm>
            <a:off x="20325" y="4676150"/>
            <a:ext cx="54801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215900" marR="508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lt1"/>
                </a:solidFill>
              </a:rPr>
              <a:t>A. Poulos, R. Underwood, J. C. Calhoun, S. Di, and F. Cappello, “Sensitivity and Impacts on Parallel Compression of Prediction of Lossy Compression Ratios for Scientific Data,” in </a:t>
            </a:r>
            <a:r>
              <a:rPr i="1" lang="en" sz="600">
                <a:solidFill>
                  <a:schemeClr val="lt1"/>
                </a:solidFill>
              </a:rPr>
              <a:t>2025 IEEE International Parallel and Distributed Processing Symposium (IPDPS)</a:t>
            </a:r>
            <a:r>
              <a:rPr lang="en" sz="600">
                <a:solidFill>
                  <a:schemeClr val="lt1"/>
                </a:solidFill>
              </a:rPr>
              <a:t>, Jun. 2025, pp. 1117–1128. doi:</a:t>
            </a:r>
            <a:r>
              <a:rPr lang="en" sz="600">
                <a:solidFill>
                  <a:schemeClr val="lt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600" u="sng">
                <a:solidFill>
                  <a:schemeClr val="lt1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10.1109/IPDPS64566.2025.00102</a:t>
            </a:r>
            <a:r>
              <a:rPr lang="en" sz="600">
                <a:solidFill>
                  <a:schemeClr val="lt1"/>
                </a:solidFill>
              </a:rPr>
              <a:t>.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210" name="Google Shape;210;p29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Techniques</a:t>
            </a:r>
            <a:r>
              <a:rPr lang="en"/>
              <a:t> for </a:t>
            </a:r>
            <a:r>
              <a:rPr lang="en"/>
              <a:t>Identifying</a:t>
            </a:r>
            <a:r>
              <a:rPr lang="en"/>
              <a:t> Limited Coverage</a:t>
            </a:r>
            <a:endParaRPr/>
          </a:p>
        </p:txBody>
      </p:sp>
      <p:sp>
        <p:nvSpPr>
          <p:cNvPr id="216" name="Google Shape;216;p30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State Machine Methods</a:t>
            </a:r>
            <a:r>
              <a:rPr lang="en"/>
              <a:t>: identify node, edge, or path coverage gaps using a simplified state machine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Entropy Methods: </a:t>
            </a:r>
            <a:r>
              <a:rPr lang="en"/>
              <a:t>KL Divergence measures difference in distributions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Extrapolation Distance</a:t>
            </a:r>
            <a:r>
              <a:rPr lang="en"/>
              <a:t>: measure the distance from the most similar sample (most useful for fixed state size)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Bayesian </a:t>
            </a:r>
            <a:r>
              <a:rPr b="1" lang="en"/>
              <a:t>Epistemic </a:t>
            </a:r>
            <a:r>
              <a:rPr b="1" lang="en"/>
              <a:t>Uncertainty</a:t>
            </a:r>
            <a:r>
              <a:rPr lang="en"/>
              <a:t>: train the model on k subsets of data, and take the variance of the model predictions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Adversarial Methods</a:t>
            </a:r>
            <a:r>
              <a:rPr lang="en"/>
              <a:t>: use optimization or search methods to find areas of poor model performance, and collect additional data there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rPr i="1" lang="en"/>
              <a:t>Resource: Kochenderfer et al. “Algorithms for Validation” 2025</a:t>
            </a:r>
            <a:endParaRPr i="1"/>
          </a:p>
        </p:txBody>
      </p:sp>
      <p:sp>
        <p:nvSpPr>
          <p:cNvPr id="217" name="Google Shape;217;p30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1"/>
          <p:cNvSpPr txBox="1"/>
          <p:nvPr>
            <p:ph type="title"/>
          </p:nvPr>
        </p:nvSpPr>
        <p:spPr>
          <a:xfrm>
            <a:off x="5625875" y="2117600"/>
            <a:ext cx="34992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Inaccurate Criteria</a:t>
            </a:r>
            <a:endParaRPr/>
          </a:p>
        </p:txBody>
      </p:sp>
      <p:sp>
        <p:nvSpPr>
          <p:cNvPr id="223" name="Google Shape;223;p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you decide how good is good enough?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There is often a trade-off between notions of quality and speed</a:t>
            </a:r>
            <a:endParaRPr/>
          </a:p>
          <a:p>
            <a:pPr indent="-342900" lvl="0" marL="457200" rtl="0" algn="l">
              <a:spcBef>
                <a:spcPts val="9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Fast solutions are often of lower quality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High quality solutions are often slow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There may also be trade-offs between different kinds of quality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Being too strict/relaxed on what is acceptable often hinders other goals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rPr lang="en">
                <a:solidFill>
                  <a:srgbClr val="213E9A"/>
                </a:solidFill>
              </a:rPr>
              <a:t>When designing evaluations, we not set overly strict criteria</a:t>
            </a:r>
            <a:endParaRPr>
              <a:solidFill>
                <a:srgbClr val="213E9A"/>
              </a:solidFill>
            </a:endParaRPr>
          </a:p>
        </p:txBody>
      </p:sp>
      <p:sp>
        <p:nvSpPr>
          <p:cNvPr id="229" name="Google Shape;229;p32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Inaccurate Criteria</a:t>
            </a:r>
            <a:endParaRPr/>
          </a:p>
        </p:txBody>
      </p:sp>
      <p:sp>
        <p:nvSpPr>
          <p:cNvPr id="230" name="Google Shape;230;p32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/>
          <p:nvPr/>
        </p:nvSpPr>
        <p:spPr>
          <a:xfrm>
            <a:off x="5848125" y="3083275"/>
            <a:ext cx="27789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Expectations?</a:t>
            </a:r>
            <a:endParaRPr sz="2200"/>
          </a:p>
        </p:txBody>
      </p:sp>
      <p:sp>
        <p:nvSpPr>
          <p:cNvPr id="236" name="Google Shape;236;p33"/>
          <p:cNvSpPr txBox="1"/>
          <p:nvPr>
            <p:ph type="title"/>
          </p:nvPr>
        </p:nvSpPr>
        <p:spPr>
          <a:xfrm>
            <a:off x="561264" y="870681"/>
            <a:ext cx="4296600" cy="101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Inaccurate Criteria</a:t>
            </a:r>
            <a:endParaRPr/>
          </a:p>
        </p:txBody>
      </p:sp>
      <p:sp>
        <p:nvSpPr>
          <p:cNvPr id="237" name="Google Shape;237;p33"/>
          <p:cNvSpPr txBox="1"/>
          <p:nvPr>
            <p:ph idx="1" type="body"/>
          </p:nvPr>
        </p:nvSpPr>
        <p:spPr>
          <a:xfrm>
            <a:off x="516825" y="1155700"/>
            <a:ext cx="4296600" cy="221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/>
              <a:t>What quality is good enough?</a:t>
            </a:r>
            <a:endParaRPr b="1" sz="13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 sz="1300"/>
              <a:t>Context</a:t>
            </a:r>
            <a:endParaRPr b="1" sz="1300"/>
          </a:p>
          <a:p>
            <a:pPr indent="-311150" lvl="0" marL="457200" rtl="0" algn="l">
              <a:spcBef>
                <a:spcPts val="9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SFX Beamline data for SLAC’s LCLS-II-HE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Goal: Reduce data volumes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Quality: Reconstruction of electron density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Lossless methods: only reduce by &lt; 2x</a:t>
            </a:r>
            <a:endParaRPr sz="13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 sz="1300"/>
              <a:t>About to show version with raw data image has been “2x2 binned” and and rounded to nearest 90ADU applied after preserving full fidelity on &lt;1% of the data</a:t>
            </a:r>
            <a:endParaRPr sz="1300"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rPr b="1" lang="en" sz="1300"/>
              <a:t> </a:t>
            </a:r>
            <a:endParaRPr b="1" sz="1300"/>
          </a:p>
        </p:txBody>
      </p:sp>
      <p:grpSp>
        <p:nvGrpSpPr>
          <p:cNvPr id="238" name="Google Shape;238;p33"/>
          <p:cNvGrpSpPr/>
          <p:nvPr/>
        </p:nvGrpSpPr>
        <p:grpSpPr>
          <a:xfrm>
            <a:off x="6139485" y="870676"/>
            <a:ext cx="2140169" cy="1849959"/>
            <a:chOff x="5702000" y="992900"/>
            <a:chExt cx="1956100" cy="1690850"/>
          </a:xfrm>
        </p:grpSpPr>
        <p:pic>
          <p:nvPicPr>
            <p:cNvPr id="239" name="Google Shape;239;p33"/>
            <p:cNvPicPr preferRelativeResize="0"/>
            <p:nvPr/>
          </p:nvPicPr>
          <p:blipFill rotWithShape="1">
            <a:blip r:embed="rId3">
              <a:alphaModFix/>
            </a:blip>
            <a:srcRect b="12519" l="0" r="0" t="0"/>
            <a:stretch/>
          </p:blipFill>
          <p:spPr>
            <a:xfrm>
              <a:off x="5702000" y="992900"/>
              <a:ext cx="1956100" cy="1381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0" name="Google Shape;240;p33"/>
            <p:cNvSpPr txBox="1"/>
            <p:nvPr/>
          </p:nvSpPr>
          <p:spPr>
            <a:xfrm>
              <a:off x="5702050" y="2255050"/>
              <a:ext cx="19560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0025" lIns="100025" spcFirstLastPara="1" rIns="100025" wrap="square" tIns="1000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32"/>
                <a:t>Original</a:t>
              </a:r>
              <a:endParaRPr sz="1532"/>
            </a:p>
          </p:txBody>
        </p:sp>
      </p:grpSp>
      <p:grpSp>
        <p:nvGrpSpPr>
          <p:cNvPr id="241" name="Google Shape;241;p33"/>
          <p:cNvGrpSpPr/>
          <p:nvPr/>
        </p:nvGrpSpPr>
        <p:grpSpPr>
          <a:xfrm>
            <a:off x="5996683" y="2704414"/>
            <a:ext cx="2481783" cy="1850018"/>
            <a:chOff x="5590325" y="2826625"/>
            <a:chExt cx="2241900" cy="1671200"/>
          </a:xfrm>
        </p:grpSpPr>
        <p:pic>
          <p:nvPicPr>
            <p:cNvPr id="242" name="Google Shape;242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733225" y="2826625"/>
              <a:ext cx="1956100" cy="13258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3" name="Google Shape;243;p33"/>
            <p:cNvSpPr txBox="1"/>
            <p:nvPr/>
          </p:nvSpPr>
          <p:spPr>
            <a:xfrm>
              <a:off x="5590325" y="4069125"/>
              <a:ext cx="22419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1200" lIns="101200" spcFirstLastPara="1" rIns="101200" wrap="square" tIns="101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50"/>
                <a:t>After Lossy Compression</a:t>
              </a:r>
              <a:endParaRPr sz="1550"/>
            </a:p>
          </p:txBody>
        </p:sp>
      </p:grpSp>
      <p:sp>
        <p:nvSpPr>
          <p:cNvPr id="244" name="Google Shape;244;p33"/>
          <p:cNvSpPr txBox="1"/>
          <p:nvPr/>
        </p:nvSpPr>
        <p:spPr>
          <a:xfrm>
            <a:off x="385775" y="3476100"/>
            <a:ext cx="5013000" cy="9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rgbClr val="595959"/>
                </a:solidFill>
              </a:rPr>
              <a:t>Observations</a:t>
            </a:r>
            <a:endParaRPr b="1" sz="1300">
              <a:solidFill>
                <a:srgbClr val="595959"/>
              </a:solidFill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13E9A"/>
              </a:buClr>
              <a:buSzPts val="1300"/>
              <a:buChar char="●"/>
            </a:pPr>
            <a:r>
              <a:rPr lang="en" sz="1300">
                <a:solidFill>
                  <a:srgbClr val="595959"/>
                </a:solidFill>
              </a:rPr>
              <a:t>Diagnostically lossless data can be quite lossy</a:t>
            </a:r>
            <a:endParaRPr sz="1300">
              <a:solidFill>
                <a:srgbClr val="595959"/>
              </a:solidFill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1300"/>
              <a:buChar char="●"/>
            </a:pPr>
            <a:r>
              <a:rPr lang="en" sz="1300">
                <a:solidFill>
                  <a:srgbClr val="595959"/>
                </a:solidFill>
              </a:rPr>
              <a:t>The lossy compressed version is 196.5x smaller</a:t>
            </a:r>
            <a:endParaRPr sz="1300">
              <a:solidFill>
                <a:srgbClr val="595959"/>
              </a:solidFill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1300"/>
              <a:buChar char="●"/>
            </a:pPr>
            <a:r>
              <a:rPr lang="en" sz="1300">
                <a:solidFill>
                  <a:srgbClr val="595959"/>
                </a:solidFill>
              </a:rPr>
              <a:t>Allowing loss is important because AI introduces it</a:t>
            </a:r>
            <a:endParaRPr sz="1300">
              <a:solidFill>
                <a:srgbClr val="595959"/>
              </a:solidFill>
            </a:endParaRPr>
          </a:p>
        </p:txBody>
      </p:sp>
      <p:sp>
        <p:nvSpPr>
          <p:cNvPr id="245" name="Google Shape;245;p33"/>
          <p:cNvSpPr txBox="1"/>
          <p:nvPr/>
        </p:nvSpPr>
        <p:spPr>
          <a:xfrm>
            <a:off x="483875" y="4688850"/>
            <a:ext cx="5048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</a:rPr>
              <a:t>R. Underwood, C. Yoon, A. Gok, S. Di, and F. Cappello, “ROIBIN-SZ: Fast and Science-Preserving Compression for Serial Crystallography,” Synchrotron Radiation News, pp. 1–6, Sep. 2023, doi: 10.1080/08940886.2023.2245722.</a:t>
            </a:r>
            <a:endParaRPr sz="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</a:endParaRPr>
          </a:p>
        </p:txBody>
      </p:sp>
      <p:sp>
        <p:nvSpPr>
          <p:cNvPr id="246" name="Google Shape;246;p33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4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Techniques</a:t>
            </a:r>
            <a:r>
              <a:rPr lang="en"/>
              <a:t> for Revealing </a:t>
            </a:r>
            <a:r>
              <a:rPr lang="en"/>
              <a:t>Inaccurate</a:t>
            </a:r>
            <a:r>
              <a:rPr lang="en"/>
              <a:t> Criteria</a:t>
            </a:r>
            <a:endParaRPr/>
          </a:p>
        </p:txBody>
      </p:sp>
      <p:sp>
        <p:nvSpPr>
          <p:cNvPr id="252" name="Google Shape;252;p34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Work backwards from stated requirements</a:t>
            </a:r>
            <a:r>
              <a:rPr lang="en"/>
              <a:t> 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How do downstream codes consume the data? E.g. maxima, spectra, etc…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How do distributional assumptions match data? E.g. Gaussian vs Student’s T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How does sampling </a:t>
            </a:r>
            <a:r>
              <a:rPr lang="en"/>
              <a:t>affect</a:t>
            </a:r>
            <a:r>
              <a:rPr lang="en"/>
              <a:t> the results? E.g. </a:t>
            </a:r>
            <a:r>
              <a:rPr lang="en"/>
              <a:t>adversarial</a:t>
            </a:r>
            <a:r>
              <a:rPr lang="en"/>
              <a:t> sampling vs random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Work backwards from architecture</a:t>
            </a:r>
            <a:endParaRPr b="1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What happens if we remove aspects of the code/model? E.g. ablation studies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34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136952" y="2342855"/>
            <a:ext cx="8870100" cy="457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/>
              <a:t>What does it mean for an agentic system to be impactful?</a:t>
            </a:r>
            <a:endParaRPr b="1" sz="2500"/>
          </a:p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5"/>
          <p:cNvSpPr txBox="1"/>
          <p:nvPr>
            <p:ph type="title"/>
          </p:nvPr>
        </p:nvSpPr>
        <p:spPr>
          <a:xfrm>
            <a:off x="5625875" y="2117600"/>
            <a:ext cx="34992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Objectives</a:t>
            </a:r>
            <a:endParaRPr/>
          </a:p>
        </p:txBody>
      </p:sp>
      <p:sp>
        <p:nvSpPr>
          <p:cNvPr id="259" name="Google Shape;259;p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6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maximizes what we ask it for, sometimes we need to ask for multiple things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However, this presents some challenges</a:t>
            </a:r>
            <a:endParaRPr/>
          </a:p>
          <a:p>
            <a:pPr indent="-342900" lvl="0" marL="457200" rtl="0" algn="l">
              <a:spcBef>
                <a:spcPts val="9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How should we measure the things we care about?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How should we determine what to choose when there are tradeoffs?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rPr lang="en">
                <a:solidFill>
                  <a:srgbClr val="213E9A"/>
                </a:solidFill>
              </a:rPr>
              <a:t>When designing evaluations, we need validate alignment of criteria</a:t>
            </a:r>
            <a:endParaRPr>
              <a:solidFill>
                <a:srgbClr val="213E9A"/>
              </a:solidFill>
            </a:endParaRPr>
          </a:p>
        </p:txBody>
      </p:sp>
      <p:sp>
        <p:nvSpPr>
          <p:cNvPr id="265" name="Google Shape;265;p36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Objectives</a:t>
            </a:r>
            <a:endParaRPr/>
          </a:p>
        </p:txBody>
      </p:sp>
      <p:sp>
        <p:nvSpPr>
          <p:cNvPr id="266" name="Google Shape;266;p36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7"/>
          <p:cNvSpPr txBox="1"/>
          <p:nvPr>
            <p:ph type="title"/>
          </p:nvPr>
        </p:nvSpPr>
        <p:spPr>
          <a:xfrm>
            <a:off x="561264" y="870681"/>
            <a:ext cx="4296600" cy="101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Multiple Objectives</a:t>
            </a:r>
            <a:endParaRPr/>
          </a:p>
        </p:txBody>
      </p:sp>
      <p:sp>
        <p:nvSpPr>
          <p:cNvPr id="272" name="Google Shape;272;p37"/>
          <p:cNvSpPr txBox="1"/>
          <p:nvPr/>
        </p:nvSpPr>
        <p:spPr>
          <a:xfrm>
            <a:off x="407675" y="4688850"/>
            <a:ext cx="5048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</a:rPr>
              <a:t>R. Underwood, J. C. Calhoun, S. Di, A. Apon, and F. Cappello, “OptZConfig: Efficient Parallel Optimization of Lossy Compression Configuration,” IEEE Transactions on Parallel and Distributed Systems, vol. 33, no. 12, pp. 3505–3519, Dec. 2022, doi: 10.1109/TPDS.2022.3154096.</a:t>
            </a:r>
            <a:endParaRPr sz="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</a:endParaRPr>
          </a:p>
        </p:txBody>
      </p:sp>
      <p:pic>
        <p:nvPicPr>
          <p:cNvPr id="273" name="Google Shape;27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4997" y="904247"/>
            <a:ext cx="3169100" cy="365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7"/>
          <p:cNvSpPr txBox="1"/>
          <p:nvPr>
            <p:ph idx="1" type="body"/>
          </p:nvPr>
        </p:nvSpPr>
        <p:spPr>
          <a:xfrm>
            <a:off x="571500" y="1272550"/>
            <a:ext cx="4296600" cy="300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Can we identify what objectives to use?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/>
              <a:t>Context</a:t>
            </a:r>
            <a:endParaRPr/>
          </a:p>
          <a:p>
            <a:pPr indent="-323850" lvl="0" marL="457200" rtl="0" algn="l">
              <a:spcBef>
                <a:spcPts val="90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Five measures of quality as a function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Real Goal: Maximize the top function such scientists can’t tell the difference in quality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Suggested</a:t>
            </a:r>
            <a:r>
              <a:rPr lang="en"/>
              <a:t> Goal: Maximize the top function subject to the requirements (dashed lines) on the other 4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/>
              <a:t>Observations</a:t>
            </a:r>
            <a:endParaRPr b="1"/>
          </a:p>
          <a:p>
            <a:pPr indent="-323850" lvl="0" marL="457200" rtl="0" algn="l">
              <a:spcBef>
                <a:spcPts val="90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Sometimes criteria are not useful because they are never binding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We sometimes need to revisit this as we learn more information</a:t>
            </a:r>
            <a:endParaRPr/>
          </a:p>
        </p:txBody>
      </p:sp>
      <p:cxnSp>
        <p:nvCxnSpPr>
          <p:cNvPr id="275" name="Google Shape;275;p37"/>
          <p:cNvCxnSpPr/>
          <p:nvPr/>
        </p:nvCxnSpPr>
        <p:spPr>
          <a:xfrm flipH="1" rot="10800000">
            <a:off x="5627375" y="3348900"/>
            <a:ext cx="482700" cy="255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6" name="Google Shape;276;p37"/>
          <p:cNvSpPr txBox="1"/>
          <p:nvPr/>
        </p:nvSpPr>
        <p:spPr>
          <a:xfrm>
            <a:off x="5011425" y="3126750"/>
            <a:ext cx="9588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Never Binding</a:t>
            </a:r>
            <a:endParaRPr/>
          </a:p>
        </p:txBody>
      </p:sp>
      <p:cxnSp>
        <p:nvCxnSpPr>
          <p:cNvPr id="277" name="Google Shape;277;p37"/>
          <p:cNvCxnSpPr/>
          <p:nvPr/>
        </p:nvCxnSpPr>
        <p:spPr>
          <a:xfrm>
            <a:off x="5646425" y="3380750"/>
            <a:ext cx="419100" cy="3303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8" name="Google Shape;278;p37"/>
          <p:cNvCxnSpPr/>
          <p:nvPr/>
        </p:nvCxnSpPr>
        <p:spPr>
          <a:xfrm flipH="1" rot="10800000">
            <a:off x="5659125" y="2809350"/>
            <a:ext cx="438300" cy="5460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9" name="Google Shape;279;p37"/>
          <p:cNvSpPr txBox="1"/>
          <p:nvPr/>
        </p:nvSpPr>
        <p:spPr>
          <a:xfrm>
            <a:off x="5011425" y="1050300"/>
            <a:ext cx="10857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</a:t>
            </a:r>
            <a:endParaRPr/>
          </a:p>
        </p:txBody>
      </p:sp>
      <p:cxnSp>
        <p:nvCxnSpPr>
          <p:cNvPr id="280" name="Google Shape;280;p37"/>
          <p:cNvCxnSpPr/>
          <p:nvPr/>
        </p:nvCxnSpPr>
        <p:spPr>
          <a:xfrm flipH="1" rot="10800000">
            <a:off x="5951075" y="1224900"/>
            <a:ext cx="209700" cy="19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1" name="Google Shape;281;p37"/>
          <p:cNvSpPr txBox="1"/>
          <p:nvPr/>
        </p:nvSpPr>
        <p:spPr>
          <a:xfrm>
            <a:off x="5011425" y="1755025"/>
            <a:ext cx="10857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*Binding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Criteria</a:t>
            </a:r>
            <a:endParaRPr/>
          </a:p>
        </p:txBody>
      </p:sp>
      <p:cxnSp>
        <p:nvCxnSpPr>
          <p:cNvPr id="282" name="Google Shape;282;p37"/>
          <p:cNvCxnSpPr>
            <a:endCxn id="281" idx="3"/>
          </p:cNvCxnSpPr>
          <p:nvPr/>
        </p:nvCxnSpPr>
        <p:spPr>
          <a:xfrm flipH="1" rot="10800000">
            <a:off x="5722725" y="1939225"/>
            <a:ext cx="374400" cy="1461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3" name="Google Shape;283;p37"/>
          <p:cNvSpPr txBox="1"/>
          <p:nvPr/>
        </p:nvSpPr>
        <p:spPr>
          <a:xfrm>
            <a:off x="4052575" y="1407475"/>
            <a:ext cx="21081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Selected Configuration</a:t>
            </a:r>
            <a:endParaRPr/>
          </a:p>
        </p:txBody>
      </p:sp>
      <p:cxnSp>
        <p:nvCxnSpPr>
          <p:cNvPr id="284" name="Google Shape;284;p37"/>
          <p:cNvCxnSpPr/>
          <p:nvPr/>
        </p:nvCxnSpPr>
        <p:spPr>
          <a:xfrm flipH="1" rot="10800000">
            <a:off x="5963925" y="1462950"/>
            <a:ext cx="838200" cy="177900"/>
          </a:xfrm>
          <a:prstGeom prst="straightConnector1">
            <a:avLst/>
          </a:prstGeom>
          <a:noFill/>
          <a:ln cap="flat" cmpd="sng" w="38100">
            <a:solidFill>
              <a:srgbClr val="213E9A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5" name="Google Shape;285;p37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8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Techniques</a:t>
            </a:r>
            <a:r>
              <a:rPr lang="en"/>
              <a:t> for Multiple Objectives</a:t>
            </a:r>
            <a:endParaRPr/>
          </a:p>
        </p:txBody>
      </p:sp>
      <p:sp>
        <p:nvSpPr>
          <p:cNvPr id="291" name="Google Shape;291;p38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Weighting</a:t>
            </a:r>
            <a:r>
              <a:rPr lang="en"/>
              <a:t> scalarize multiple objectives into a single objective that can be more easily optimized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Thresholding </a:t>
            </a:r>
            <a:r>
              <a:rPr lang="en"/>
              <a:t>apply thresholds to all criterion but one, and then solve for the remaining criterion.  Apply a penalty term proportional to the distance from the nearest valid configuration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Pareto Fronts</a:t>
            </a:r>
            <a:r>
              <a:rPr lang="en"/>
              <a:t> highlight examples or configurations at the performance frontier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Instruments</a:t>
            </a:r>
            <a:r>
              <a:rPr lang="en"/>
              <a:t> sometimes multiple inputs are correlated and can cause model collapse or singularity. Replacing them with a proxy can help</a:t>
            </a:r>
            <a:endParaRPr/>
          </a:p>
        </p:txBody>
      </p:sp>
      <p:sp>
        <p:nvSpPr>
          <p:cNvPr id="292" name="Google Shape;292;p38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9"/>
          <p:cNvSpPr txBox="1"/>
          <p:nvPr>
            <p:ph type="title"/>
          </p:nvPr>
        </p:nvSpPr>
        <p:spPr>
          <a:xfrm>
            <a:off x="5625875" y="2117600"/>
            <a:ext cx="34992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Implementation Costs</a:t>
            </a:r>
            <a:endParaRPr/>
          </a:p>
        </p:txBody>
      </p:sp>
      <p:sp>
        <p:nvSpPr>
          <p:cNvPr id="298" name="Google Shape;298;p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0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Implementation Costs</a:t>
            </a:r>
            <a:endParaRPr/>
          </a:p>
        </p:txBody>
      </p:sp>
      <p:sp>
        <p:nvSpPr>
          <p:cNvPr id="304" name="Google Shape;304;p40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Curating</a:t>
            </a:r>
            <a:r>
              <a:rPr lang="en"/>
              <a:t> high quality evaluation is time intensive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Humans are frequently the bottleneck in developing evaluations not computational time.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3E9A"/>
                </a:solidFill>
              </a:rPr>
              <a:t>When designing evaluations we need to plan for scaling efforts</a:t>
            </a:r>
            <a:endParaRPr>
              <a:solidFill>
                <a:srgbClr val="213E9A"/>
              </a:solidFill>
            </a:endParaRPr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40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1"/>
          <p:cNvSpPr txBox="1"/>
          <p:nvPr>
            <p:ph idx="1" type="body"/>
          </p:nvPr>
        </p:nvSpPr>
        <p:spPr>
          <a:xfrm>
            <a:off x="571500" y="1304300"/>
            <a:ext cx="4296600" cy="29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can we evaluate models for customized for science?</a:t>
            </a:r>
            <a:endParaRPr b="1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/>
              <a:t>Context</a:t>
            </a:r>
            <a:endParaRPr b="1"/>
          </a:p>
          <a:p>
            <a:pPr indent="-323850" lvl="0" marL="457200" rtl="0" algn="l">
              <a:spcBef>
                <a:spcPts val="90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3 Year LDRD funded AI development effort at Argonne focused on improving AI for Science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Limited funds for the project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Frequently relied on volunteers to scale effort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/>
              <a:t>Observations</a:t>
            </a:r>
            <a:endParaRPr/>
          </a:p>
          <a:p>
            <a:pPr indent="-323850" lvl="0" marL="457200" rtl="0" algn="l">
              <a:spcBef>
                <a:spcPts val="90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Most experts have very narrow </a:t>
            </a:r>
            <a:r>
              <a:rPr lang="en"/>
              <a:t>fields</a:t>
            </a:r>
            <a:r>
              <a:rPr lang="en"/>
              <a:t> of expertise and are not </a:t>
            </a:r>
            <a:r>
              <a:rPr lang="en"/>
              <a:t>interchangeable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You need to be very </a:t>
            </a:r>
            <a:r>
              <a:rPr lang="en"/>
              <a:t>efficient</a:t>
            </a:r>
            <a:r>
              <a:rPr lang="en"/>
              <a:t> with the expertise you can get</a:t>
            </a:r>
            <a:endParaRPr/>
          </a:p>
        </p:txBody>
      </p:sp>
      <p:sp>
        <p:nvSpPr>
          <p:cNvPr id="311" name="Google Shape;311;p41"/>
          <p:cNvSpPr txBox="1"/>
          <p:nvPr>
            <p:ph type="title"/>
          </p:nvPr>
        </p:nvSpPr>
        <p:spPr>
          <a:xfrm>
            <a:off x="561264" y="870681"/>
            <a:ext cx="4296600" cy="101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Evaluations for AuroraGPT</a:t>
            </a:r>
            <a:endParaRPr/>
          </a:p>
        </p:txBody>
      </p:sp>
      <p:sp>
        <p:nvSpPr>
          <p:cNvPr id="312" name="Google Shape;312;p41"/>
          <p:cNvSpPr txBox="1"/>
          <p:nvPr/>
        </p:nvSpPr>
        <p:spPr>
          <a:xfrm>
            <a:off x="26675" y="4669800"/>
            <a:ext cx="5530800" cy="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</a:rPr>
              <a:t>F. Cappello et al., “EAIRA: Establishing a Methodology for Evaluating AI Models as Scientific Research Assistants,” Feb. 27, 2025, arXiv: arXiv:2502.20309. doi: 10.48550/arXiv.2502.20309.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  <p:pic>
        <p:nvPicPr>
          <p:cNvPr id="313" name="Google Shape;31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000" y="1754248"/>
            <a:ext cx="3451501" cy="1942118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41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2"/>
          <p:cNvSpPr txBox="1"/>
          <p:nvPr>
            <p:ph type="title"/>
          </p:nvPr>
        </p:nvSpPr>
        <p:spPr>
          <a:xfrm>
            <a:off x="561284" y="870675"/>
            <a:ext cx="7885500" cy="101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EAIRA </a:t>
            </a:r>
            <a:r>
              <a:rPr lang="en"/>
              <a:t>Methodology for Scaling</a:t>
            </a:r>
            <a:r>
              <a:rPr lang="en"/>
              <a:t> Evaluation </a:t>
            </a:r>
            <a:endParaRPr/>
          </a:p>
        </p:txBody>
      </p:sp>
      <p:sp>
        <p:nvSpPr>
          <p:cNvPr id="320" name="Google Shape;320;p42"/>
          <p:cNvSpPr txBox="1"/>
          <p:nvPr>
            <p:ph idx="1" type="body"/>
          </p:nvPr>
        </p:nvSpPr>
        <p:spPr>
          <a:xfrm>
            <a:off x="571500" y="2057400"/>
            <a:ext cx="4296600" cy="22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00"/>
              </a:spcAft>
              <a:buNone/>
            </a:pPr>
            <a:r>
              <a:t/>
            </a:r>
            <a:endParaRPr/>
          </a:p>
        </p:txBody>
      </p:sp>
      <p:pic>
        <p:nvPicPr>
          <p:cNvPr id="321" name="Google Shape;32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331" y="1721726"/>
            <a:ext cx="7885343" cy="2823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42"/>
          <p:cNvSpPr txBox="1"/>
          <p:nvPr/>
        </p:nvSpPr>
        <p:spPr>
          <a:xfrm>
            <a:off x="26675" y="4669800"/>
            <a:ext cx="5530800" cy="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</a:rPr>
              <a:t>F. Cappello et al., “EAIRA: Establishing a Methodology for Evaluating AI Models as Scientific Research Assistants,” Feb. 27, 2025, arXiv: arXiv:2502.20309. doi: 10.48550/arXiv.2502.20309.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323" name="Google Shape;323;p42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3"/>
          <p:cNvSpPr txBox="1"/>
          <p:nvPr>
            <p:ph type="title"/>
          </p:nvPr>
        </p:nvSpPr>
        <p:spPr>
          <a:xfrm>
            <a:off x="561275" y="870675"/>
            <a:ext cx="7999800" cy="63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EAIRA Methodology for Scaling Evaluation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43"/>
          <p:cNvSpPr txBox="1"/>
          <p:nvPr>
            <p:ph idx="1" type="body"/>
          </p:nvPr>
        </p:nvSpPr>
        <p:spPr>
          <a:xfrm>
            <a:off x="571500" y="1498600"/>
            <a:ext cx="4296600" cy="22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EAIRA paper describes a method to scale evaluations with automatic generation</a:t>
            </a:r>
            <a:endParaRPr sz="1400"/>
          </a:p>
          <a:p>
            <a:pPr indent="-317500" lvl="0" marL="457200" rtl="0" algn="l">
              <a:spcBef>
                <a:spcPts val="9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Bootstrap with manual generation and validation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Train an automated generation approach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Train an automated validation approach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Validate the validation approach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Track saturation to trigger further refinement</a:t>
            </a:r>
            <a:endParaRPr sz="1400"/>
          </a:p>
        </p:txBody>
      </p:sp>
      <p:sp>
        <p:nvSpPr>
          <p:cNvPr id="330" name="Google Shape;330;p43"/>
          <p:cNvSpPr txBox="1"/>
          <p:nvPr/>
        </p:nvSpPr>
        <p:spPr>
          <a:xfrm>
            <a:off x="26675" y="4669800"/>
            <a:ext cx="5391300" cy="4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</a:rPr>
              <a:t>F. Cappello et al., “EAIRA: Establishing a Methodology for Evaluating AI Models as Scientific Research Assistants,” Feb. 27, 2025, arXiv: arXiv:2502.20309. doi: 10.48550/arXiv.2502.20309.</a:t>
            </a:r>
            <a:endParaRPr sz="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</a:endParaRPr>
          </a:p>
        </p:txBody>
      </p:sp>
      <p:pic>
        <p:nvPicPr>
          <p:cNvPr id="331" name="Google Shape;33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8100" y="1543051"/>
            <a:ext cx="4174601" cy="177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3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4"/>
          <p:cNvSpPr txBox="1"/>
          <p:nvPr>
            <p:ph type="title"/>
          </p:nvPr>
        </p:nvSpPr>
        <p:spPr>
          <a:xfrm>
            <a:off x="5625875" y="2117600"/>
            <a:ext cx="34992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Delayed Rewards</a:t>
            </a:r>
            <a:endParaRPr/>
          </a:p>
        </p:txBody>
      </p:sp>
      <p:sp>
        <p:nvSpPr>
          <p:cNvPr id="338" name="Google Shape;338;p4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/>
              <a:t>What does it mean for an agentic system to be impactful?</a:t>
            </a:r>
            <a:endParaRPr sz="2300"/>
          </a:p>
        </p:txBody>
      </p:sp>
      <p:sp>
        <p:nvSpPr>
          <p:cNvPr id="116" name="Google Shape;116;p18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en"/>
              <a:t>In scientific use cases, the impact of an agentic system for a use case is driven by the</a:t>
            </a:r>
            <a:r>
              <a:rPr b="1" lang="en"/>
              <a:t> </a:t>
            </a:r>
            <a:r>
              <a:rPr lang="en"/>
              <a:t>importance of its outcomes and by how broadly, correctly, robustly, efficiently, and quickly those outcomes are achieved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5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Delayed Rewards</a:t>
            </a:r>
            <a:endParaRPr/>
          </a:p>
        </p:txBody>
      </p:sp>
      <p:sp>
        <p:nvSpPr>
          <p:cNvPr id="344" name="Google Shape;344;p45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Frequently, the value of a decision is not known until much later</a:t>
            </a:r>
            <a:endParaRPr/>
          </a:p>
          <a:p>
            <a:pPr indent="-342900" lvl="0" marL="457200" rtl="0" algn="l">
              <a:spcBef>
                <a:spcPts val="9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It could be expensive to know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It could just be uncertain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AI systems </a:t>
            </a:r>
            <a:r>
              <a:rPr lang="en"/>
              <a:t>struggle to improve</a:t>
            </a:r>
            <a:r>
              <a:rPr lang="en"/>
              <a:t> with delayed rewards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rPr lang="en">
                <a:solidFill>
                  <a:srgbClr val="213E9A"/>
                </a:solidFill>
              </a:rPr>
              <a:t>We designing evaluations, we need find ways to refactor to immediate reward</a:t>
            </a:r>
            <a:endParaRPr>
              <a:solidFill>
                <a:srgbClr val="213E9A"/>
              </a:solidFill>
            </a:endParaRPr>
          </a:p>
        </p:txBody>
      </p:sp>
      <p:sp>
        <p:nvSpPr>
          <p:cNvPr id="345" name="Google Shape;345;p45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6"/>
          <p:cNvSpPr txBox="1"/>
          <p:nvPr>
            <p:ph type="title"/>
          </p:nvPr>
        </p:nvSpPr>
        <p:spPr>
          <a:xfrm>
            <a:off x="561264" y="870681"/>
            <a:ext cx="4296600" cy="101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Red Light Green Light</a:t>
            </a:r>
            <a:endParaRPr/>
          </a:p>
        </p:txBody>
      </p:sp>
      <p:sp>
        <p:nvSpPr>
          <p:cNvPr id="351" name="Google Shape;351;p46"/>
          <p:cNvSpPr txBox="1"/>
          <p:nvPr>
            <p:ph idx="1" type="body"/>
          </p:nvPr>
        </p:nvSpPr>
        <p:spPr>
          <a:xfrm>
            <a:off x="571500" y="1643800"/>
            <a:ext cx="4296600" cy="262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b="1" lang="en"/>
              <a:t>How to Score Limb Movements?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b="1" lang="en"/>
              <a:t>Context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</a:t>
            </a:r>
            <a:r>
              <a:rPr lang="en"/>
              <a:t>haracters are agents in a physics sim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Moving during a red light 🠖 failure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Distance requires stopping ≥1 time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Uses PPO: same algorithm as LLMs</a:t>
            </a:r>
            <a:endParaRPr b="1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b="1" lang="en"/>
              <a:t>Observations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More complex </a:t>
            </a:r>
            <a:r>
              <a:rPr lang="en" sz="1500"/>
              <a:t>🠖 harder to train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Sharp transitions 🠖 harder to train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Agents like to take shortcuts</a:t>
            </a:r>
            <a:endParaRPr sz="1500"/>
          </a:p>
        </p:txBody>
      </p:sp>
      <p:pic>
        <p:nvPicPr>
          <p:cNvPr id="352" name="Google Shape;352;p46" title="clip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4750" y="870675"/>
            <a:ext cx="4082024" cy="306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6" title="video_credit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44750" y="4063021"/>
            <a:ext cx="4082026" cy="503579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46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7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Techniques</a:t>
            </a:r>
            <a:r>
              <a:rPr lang="en"/>
              <a:t> for Time Delayed Rewards</a:t>
            </a:r>
            <a:endParaRPr/>
          </a:p>
        </p:txBody>
      </p:sp>
      <p:sp>
        <p:nvSpPr>
          <p:cNvPr id="360" name="Google Shape;360;p47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Prediction</a:t>
            </a:r>
            <a:r>
              <a:rPr lang="en"/>
              <a:t> use an AI/statistical model to approximate future scores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Hierarchical</a:t>
            </a:r>
            <a:r>
              <a:rPr lang="en"/>
              <a:t> break the problem into subproblems and score them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Bellman Equations</a:t>
            </a:r>
            <a:r>
              <a:rPr lang="en"/>
              <a:t>  backtrack scores of future states to current value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Branch and Bound</a:t>
            </a:r>
            <a:r>
              <a:rPr lang="en"/>
              <a:t> penalize actions less fruitful than a proven cutoff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"/>
              <a:t>Monte Carlo Tree Search</a:t>
            </a:r>
            <a:r>
              <a:rPr lang="en"/>
              <a:t> Like Methods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select a promising state(s)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expand it to successive states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simulate its outcomes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backpropagate promising directions</a:t>
            </a:r>
            <a:endParaRPr/>
          </a:p>
        </p:txBody>
      </p:sp>
      <p:sp>
        <p:nvSpPr>
          <p:cNvPr id="361" name="Google Shape;361;p47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8"/>
          <p:cNvSpPr txBox="1"/>
          <p:nvPr>
            <p:ph type="title"/>
          </p:nvPr>
        </p:nvSpPr>
        <p:spPr>
          <a:xfrm>
            <a:off x="5625875" y="2117600"/>
            <a:ext cx="34992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367" name="Google Shape;367;p4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9"/>
          <p:cNvSpPr txBox="1"/>
          <p:nvPr>
            <p:ph idx="1" type="body"/>
          </p:nvPr>
        </p:nvSpPr>
        <p:spPr>
          <a:xfrm>
            <a:off x="311700" y="1152475"/>
            <a:ext cx="48903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LIMITs discussed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b="1" i="1" lang="en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L</a:t>
            </a:r>
            <a:r>
              <a:rPr i="1" lang="en">
                <a:solidFill>
                  <a:schemeClr val="dk1"/>
                </a:solidFill>
              </a:rPr>
              <a:t>imited Coverage</a:t>
            </a:r>
            <a:endParaRPr i="1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b="1" i="1" lang="en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</a:t>
            </a:r>
            <a:r>
              <a:rPr i="1" lang="en">
                <a:solidFill>
                  <a:schemeClr val="dk1"/>
                </a:solidFill>
              </a:rPr>
              <a:t>nexact Criteria</a:t>
            </a:r>
            <a:endParaRPr i="1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b="1" i="1" lang="en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M</a:t>
            </a:r>
            <a:r>
              <a:rPr i="1" lang="en">
                <a:solidFill>
                  <a:schemeClr val="dk1"/>
                </a:solidFill>
              </a:rPr>
              <a:t>ultiple objectives</a:t>
            </a:r>
            <a:endParaRPr i="1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b="1" i="1" lang="en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</a:t>
            </a:r>
            <a:r>
              <a:rPr i="1" lang="en">
                <a:solidFill>
                  <a:schemeClr val="dk1"/>
                </a:solidFill>
              </a:rPr>
              <a:t>mplementation Costs</a:t>
            </a:r>
            <a:endParaRPr i="1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b="1" i="1" lang="en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T</a:t>
            </a:r>
            <a:r>
              <a:rPr i="1" lang="en">
                <a:solidFill>
                  <a:schemeClr val="dk1"/>
                </a:solidFill>
              </a:rPr>
              <a:t>ime-Delayed Rewards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Illustrate five key L.I.M.I.T.S. to evaluating Agentic AI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Identify problems and their causes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Provide Examples to illustrate the principle from my experience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Techniques from the literature and their trade-offs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hope this has encouraged you to have more robust thinking about evaluation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49"/>
          <p:cNvSpPr txBox="1"/>
          <p:nvPr>
            <p:ph type="title"/>
          </p:nvPr>
        </p:nvSpPr>
        <p:spPr>
          <a:xfrm>
            <a:off x="311700" y="5797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374" name="Google Shape;374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(MODCON-BPSW) </a:t>
            </a:r>
            <a:r>
              <a:rPr lang="en"/>
              <a:t>This work was produced at Argonne National Laboratory under Contract No. DE-AC02-06CH11357 with the U.S. Department of Energy.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50"/>
          <p:cNvSpPr txBox="1"/>
          <p:nvPr>
            <p:ph type="title"/>
          </p:nvPr>
        </p:nvSpPr>
        <p:spPr>
          <a:xfrm>
            <a:off x="311700" y="5797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Acknowledgements</a:t>
            </a:r>
            <a:endParaRPr/>
          </a:p>
        </p:txBody>
      </p:sp>
      <p:sp>
        <p:nvSpPr>
          <p:cNvPr id="381" name="Google Shape;381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What does it mean for an agentic system to be impactful?</a:t>
            </a:r>
            <a:endParaRPr sz="2300"/>
          </a:p>
        </p:txBody>
      </p:sp>
      <p:sp>
        <p:nvSpPr>
          <p:cNvPr id="123" name="Google Shape;123;p19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en"/>
              <a:t>In scientific use cases, the impact of an agentic system for a use case is driven by the</a:t>
            </a:r>
            <a:r>
              <a:rPr b="1" lang="en"/>
              <a:t> importance of its outcomes</a:t>
            </a:r>
            <a:r>
              <a:rPr lang="en"/>
              <a:t> and by how broadly, correctly, robustly, efficiently, and quickly those outcomes are achieved</a:t>
            </a:r>
            <a:endParaRPr/>
          </a:p>
        </p:txBody>
      </p:sp>
      <p:sp>
        <p:nvSpPr>
          <p:cNvPr id="125" name="Google Shape;125;p19"/>
          <p:cNvSpPr txBox="1"/>
          <p:nvPr/>
        </p:nvSpPr>
        <p:spPr>
          <a:xfrm>
            <a:off x="658125" y="3063525"/>
            <a:ext cx="8037300" cy="6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/>
              <a:t>Motivation</a:t>
            </a:r>
            <a:endParaRPr b="1" sz="2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What does it mean for an agentic system to be impactful?</a:t>
            </a:r>
            <a:endParaRPr sz="2300"/>
          </a:p>
        </p:txBody>
      </p:sp>
      <p:sp>
        <p:nvSpPr>
          <p:cNvPr id="131" name="Google Shape;131;p20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2" name="Google Shape;132;p20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en"/>
              <a:t>In scientific use cases, the impact of an agentic system for a use case is driven by the</a:t>
            </a:r>
            <a:r>
              <a:rPr b="1" lang="en"/>
              <a:t> </a:t>
            </a:r>
            <a:r>
              <a:rPr lang="en"/>
              <a:t>importance of its outcomes</a:t>
            </a:r>
            <a:r>
              <a:rPr lang="en"/>
              <a:t> and by </a:t>
            </a:r>
            <a:r>
              <a:rPr b="1" lang="en"/>
              <a:t>how broadly, correctly, robustly, efficiently, and quickly those outcomes</a:t>
            </a:r>
            <a:r>
              <a:rPr lang="en"/>
              <a:t> are achieved</a:t>
            </a:r>
            <a:endParaRPr/>
          </a:p>
        </p:txBody>
      </p:sp>
      <p:sp>
        <p:nvSpPr>
          <p:cNvPr id="133" name="Google Shape;133;p20"/>
          <p:cNvSpPr txBox="1"/>
          <p:nvPr/>
        </p:nvSpPr>
        <p:spPr>
          <a:xfrm>
            <a:off x="658125" y="3063525"/>
            <a:ext cx="8037300" cy="6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/>
              <a:t>Performance</a:t>
            </a:r>
            <a:endParaRPr b="1" sz="2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What does it mean for an agentic system to be impactful?</a:t>
            </a:r>
            <a:endParaRPr sz="2300"/>
          </a:p>
        </p:txBody>
      </p:sp>
      <p:sp>
        <p:nvSpPr>
          <p:cNvPr id="139" name="Google Shape;139;p21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0" name="Google Shape;140;p21"/>
          <p:cNvSpPr txBox="1"/>
          <p:nvPr>
            <p:ph idx="1" type="body"/>
          </p:nvPr>
        </p:nvSpPr>
        <p:spPr>
          <a:xfrm>
            <a:off x="571500" y="1597914"/>
            <a:ext cx="80010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en"/>
              <a:t>In scientific use cases, the impact of an agentic system for a use case is driven by the</a:t>
            </a:r>
            <a:r>
              <a:rPr b="1" lang="en"/>
              <a:t> </a:t>
            </a:r>
            <a:r>
              <a:rPr lang="en"/>
              <a:t>importance of its outcomes and by </a:t>
            </a:r>
            <a:r>
              <a:rPr b="1" lang="en"/>
              <a:t>how broadly, correctly, robustly, efficiently, and quickly those outcomes</a:t>
            </a:r>
            <a:r>
              <a:rPr lang="en"/>
              <a:t> are achieved</a:t>
            </a:r>
            <a:endParaRPr/>
          </a:p>
        </p:txBody>
      </p:sp>
      <p:sp>
        <p:nvSpPr>
          <p:cNvPr id="141" name="Google Shape;141;p21"/>
          <p:cNvSpPr txBox="1"/>
          <p:nvPr/>
        </p:nvSpPr>
        <p:spPr>
          <a:xfrm>
            <a:off x="658125" y="3063525"/>
            <a:ext cx="8037300" cy="6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/>
              <a:t>Today’s Focus</a:t>
            </a:r>
            <a:endParaRPr b="1" sz="2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/>
              <a:t>Performance</a:t>
            </a:r>
            <a:endParaRPr b="1" sz="29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/>
          <p:nvPr>
            <p:ph idx="1" type="body"/>
          </p:nvPr>
        </p:nvSpPr>
        <p:spPr>
          <a:xfrm>
            <a:off x="571500" y="1306325"/>
            <a:ext cx="5557200" cy="309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rgbClr val="2E3177"/>
              </a:buClr>
              <a:buSzPts val="1600"/>
              <a:buNone/>
            </a:pPr>
            <a:r>
              <a:rPr b="1" lang="en" sz="1600">
                <a:solidFill>
                  <a:srgbClr val="2E3177"/>
                </a:solidFill>
              </a:rPr>
              <a:t>Assistant Computer Scientist at ANL</a:t>
            </a:r>
            <a:endParaRPr b="1" sz="1600">
              <a:solidFill>
                <a:srgbClr val="2E3177"/>
              </a:solidFill>
            </a:endParaRPr>
          </a:p>
          <a:p>
            <a:pPr indent="-228600" lvl="1" marL="431800" rtl="0" algn="l">
              <a:spcBef>
                <a:spcPts val="400"/>
              </a:spcBef>
              <a:spcAft>
                <a:spcPts val="0"/>
              </a:spcAft>
              <a:buSzPts val="1600"/>
              <a:buChar char="•"/>
            </a:pPr>
            <a:r>
              <a:rPr b="1" lang="en" sz="1600">
                <a:solidFill>
                  <a:srgbClr val="2E3177"/>
                </a:solidFill>
              </a:rPr>
              <a:t>Lossy Data Compression</a:t>
            </a:r>
            <a:r>
              <a:rPr lang="en" sz="1600"/>
              <a:t> (ECP, FZ, ZF, …)</a:t>
            </a:r>
            <a:endParaRPr sz="1600"/>
          </a:p>
          <a:p>
            <a:pPr indent="-228600" lvl="1" marL="4318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b="1" lang="en" sz="1600">
                <a:solidFill>
                  <a:srgbClr val="2E3177"/>
                </a:solidFill>
              </a:rPr>
              <a:t>Data Management for AI</a:t>
            </a:r>
            <a:r>
              <a:rPr lang="en" sz="1600"/>
              <a:t> (DataStates)</a:t>
            </a:r>
            <a:endParaRPr sz="1600"/>
          </a:p>
          <a:p>
            <a:pPr indent="-228600" lvl="1" marL="4318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b="1" lang="en" sz="1600">
                <a:solidFill>
                  <a:srgbClr val="2E3177"/>
                </a:solidFill>
              </a:rPr>
              <a:t>AI for Science </a:t>
            </a:r>
            <a:r>
              <a:rPr lang="en" sz="1600"/>
              <a:t>(</a:t>
            </a:r>
            <a:r>
              <a:rPr lang="en" sz="1600"/>
              <a:t>AuroraGPT, Scout-CM)</a:t>
            </a:r>
            <a:endParaRPr sz="1600"/>
          </a:p>
          <a:p>
            <a:pPr indent="-228600" lvl="1" marL="4318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b="1" lang="en" sz="1600">
                <a:solidFill>
                  <a:srgbClr val="2E3177"/>
                </a:solidFill>
              </a:rPr>
              <a:t>Light Sources </a:t>
            </a:r>
            <a:r>
              <a:rPr lang="en" sz="1600"/>
              <a:t>(ECP, FZ, Illumine)</a:t>
            </a:r>
            <a:endParaRPr sz="16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2E3177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E3177"/>
                </a:solidFill>
              </a:rPr>
              <a:t>Modcon Best Practices for Scientific Workflows (BPSW)</a:t>
            </a:r>
            <a:endParaRPr b="1" sz="1600">
              <a:solidFill>
                <a:srgbClr val="2E3177"/>
              </a:solidFill>
            </a:endParaRPr>
          </a:p>
          <a:p>
            <a:pPr indent="-241300" lvl="2" marL="6477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</a:pPr>
            <a:r>
              <a:rPr lang="en" sz="1600"/>
              <a:t>Extended Leadership Team</a:t>
            </a:r>
            <a:endParaRPr sz="1600"/>
          </a:p>
          <a:p>
            <a:pPr indent="-241300" lvl="2" marL="647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 sz="1600"/>
              <a:t>Ambassador to SYNAPSE-I and MOAT</a:t>
            </a:r>
            <a:endParaRPr sz="1600"/>
          </a:p>
        </p:txBody>
      </p:sp>
      <p:sp>
        <p:nvSpPr>
          <p:cNvPr id="147" name="Google Shape;147;p22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Perspective</a:t>
            </a:r>
            <a:endParaRPr/>
          </a:p>
        </p:txBody>
      </p:sp>
      <p:pic>
        <p:nvPicPr>
          <p:cNvPr id="148" name="Google Shape;148;p22" title="Clemson.pn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0641" l="0" r="0" t="22671"/>
          <a:stretch/>
        </p:blipFill>
        <p:spPr>
          <a:xfrm>
            <a:off x="6445925" y="2028037"/>
            <a:ext cx="2356376" cy="1650774"/>
          </a:xfrm>
          <a:prstGeom prst="rect">
            <a:avLst/>
          </a:prstGeom>
        </p:spPr>
      </p:pic>
      <p:sp>
        <p:nvSpPr>
          <p:cNvPr id="149" name="Google Shape;149;p22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a Best Practice?</a:t>
            </a:r>
            <a:endParaRPr/>
          </a:p>
        </p:txBody>
      </p:sp>
      <p:sp>
        <p:nvSpPr>
          <p:cNvPr id="155" name="Google Shape;155;p23"/>
          <p:cNvSpPr txBox="1"/>
          <p:nvPr>
            <p:ph idx="1" type="body"/>
          </p:nvPr>
        </p:nvSpPr>
        <p:spPr>
          <a:xfrm>
            <a:off x="571500" y="1597925"/>
            <a:ext cx="50847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Best Practices are “Patterns”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i="1" lang="en"/>
              <a:t> </a:t>
            </a:r>
            <a:r>
              <a:rPr b="1" i="1" lang="en"/>
              <a:t>“</a:t>
            </a:r>
            <a:r>
              <a:rPr i="1" lang="en"/>
              <a:t>... describes a </a:t>
            </a:r>
            <a:r>
              <a:rPr b="1" i="1" lang="en"/>
              <a:t>problem</a:t>
            </a:r>
            <a:r>
              <a:rPr i="1" lang="en"/>
              <a:t> which occurs over and over again in our </a:t>
            </a:r>
            <a:r>
              <a:rPr i="1" lang="en"/>
              <a:t>environment</a:t>
            </a:r>
            <a:r>
              <a:rPr i="1" lang="en"/>
              <a:t>, and the describes the </a:t>
            </a:r>
            <a:r>
              <a:rPr b="1" i="1" lang="en"/>
              <a:t>core of the solution</a:t>
            </a:r>
            <a:r>
              <a:rPr i="1" lang="en"/>
              <a:t> to that problem, in such a way that you can use the solution a million times over, </a:t>
            </a:r>
            <a:r>
              <a:rPr b="1" i="1" lang="en"/>
              <a:t>without ever using it the same way twice”</a:t>
            </a:r>
            <a:endParaRPr b="1" i="1"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rPr i="1" lang="en" sz="1000"/>
              <a:t>Emphasis</a:t>
            </a:r>
            <a:r>
              <a:rPr i="1" lang="en" sz="1000"/>
              <a:t> Added, Christopher Alexander as quoted in “Design Patterns: Elements of Reusable Object Oriented Software”</a:t>
            </a:r>
            <a:endParaRPr i="1" sz="1000"/>
          </a:p>
        </p:txBody>
      </p:sp>
      <p:pic>
        <p:nvPicPr>
          <p:cNvPr id="156" name="Google Shape;156;p23" title="81IGFC6oFmL._AC_UF1000,1000_QL80_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2846" y="1605750"/>
            <a:ext cx="2087426" cy="2786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3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/>
          <p:nvPr>
            <p:ph type="title"/>
          </p:nvPr>
        </p:nvSpPr>
        <p:spPr>
          <a:xfrm>
            <a:off x="561264" y="870681"/>
            <a:ext cx="8011200" cy="5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a Best Practice?</a:t>
            </a:r>
            <a:endParaRPr/>
          </a:p>
        </p:txBody>
      </p:sp>
      <p:pic>
        <p:nvPicPr>
          <p:cNvPr id="163" name="Google Shape;163;p24" title="81IGFC6oFmL._AC_UF1000,1000_QL80_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2846" y="1605750"/>
            <a:ext cx="2087426" cy="2786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4"/>
          <p:cNvSpPr txBox="1"/>
          <p:nvPr>
            <p:ph idx="1" type="body"/>
          </p:nvPr>
        </p:nvSpPr>
        <p:spPr>
          <a:xfrm>
            <a:off x="571500" y="1597925"/>
            <a:ext cx="5084700" cy="280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“Patterns” have four elements:</a:t>
            </a:r>
            <a:endParaRPr/>
          </a:p>
          <a:p>
            <a:pPr indent="-342900" lvl="0" marL="457200" rtl="0" algn="l">
              <a:spcBef>
                <a:spcPts val="90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Name</a:t>
            </a:r>
            <a:r>
              <a:rPr lang="en"/>
              <a:t> of the pattern</a:t>
            </a:r>
            <a:endParaRPr/>
          </a:p>
          <a:p>
            <a:pPr indent="-342900" lvl="0" marL="457200" rtl="0" algn="l">
              <a:spcBef>
                <a:spcPts val="90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Problem</a:t>
            </a:r>
            <a:r>
              <a:rPr lang="en"/>
              <a:t> where is it useful</a:t>
            </a:r>
            <a:endParaRPr/>
          </a:p>
          <a:p>
            <a:pPr indent="-342900" lvl="0" marL="457200" rtl="0" algn="l">
              <a:spcBef>
                <a:spcPts val="90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Techniques</a:t>
            </a:r>
            <a:r>
              <a:rPr b="1" lang="en"/>
              <a:t> </a:t>
            </a:r>
            <a:r>
              <a:rPr lang="en"/>
              <a:t>how to solve the problem</a:t>
            </a:r>
            <a:endParaRPr/>
          </a:p>
          <a:p>
            <a:pPr indent="-342900" lvl="0" marL="457200" rtl="0" algn="l">
              <a:spcBef>
                <a:spcPts val="90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Consequences </a:t>
            </a:r>
            <a:r>
              <a:rPr lang="en"/>
              <a:t>of using the pattern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en"/>
              <a:t>However, names are hard</a:t>
            </a:r>
            <a:r>
              <a:rPr baseline="30000" lang="en"/>
              <a:t>‡</a:t>
            </a:r>
            <a:r>
              <a:rPr lang="en"/>
              <a:t>, so today we’ll talk about </a:t>
            </a:r>
            <a:r>
              <a:rPr b="1" lang="en"/>
              <a:t>problems, techniques, and consequences</a:t>
            </a:r>
            <a:endParaRPr b="1"/>
          </a:p>
        </p:txBody>
      </p:sp>
      <p:sp>
        <p:nvSpPr>
          <p:cNvPr id="165" name="Google Shape;165;p24"/>
          <p:cNvSpPr txBox="1"/>
          <p:nvPr/>
        </p:nvSpPr>
        <p:spPr>
          <a:xfrm>
            <a:off x="1117525" y="4695525"/>
            <a:ext cx="5524500" cy="2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" sz="1200"/>
              <a:t>‡</a:t>
            </a:r>
            <a:r>
              <a:rPr lang="en" sz="1200"/>
              <a:t> “There are only two hard things in Computer Science: cache invalidation and naming things.” – Phil Karlton</a:t>
            </a:r>
            <a:endParaRPr sz="1200"/>
          </a:p>
        </p:txBody>
      </p:sp>
      <p:sp>
        <p:nvSpPr>
          <p:cNvPr id="166" name="Google Shape;166;p24"/>
          <p:cNvSpPr txBox="1"/>
          <p:nvPr>
            <p:ph idx="12" type="sldNum"/>
          </p:nvPr>
        </p:nvSpPr>
        <p:spPr>
          <a:xfrm>
            <a:off x="171450" y="4857751"/>
            <a:ext cx="2286000" cy="18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OE Theme Colors">
  <a:themeElements>
    <a:clrScheme name="EITS Color Scheme">
      <a:dk1>
        <a:srgbClr val="000000"/>
      </a:dk1>
      <a:lt1>
        <a:srgbClr val="FFFFFF"/>
      </a:lt1>
      <a:dk2>
        <a:srgbClr val="121A1D"/>
      </a:dk2>
      <a:lt2>
        <a:srgbClr val="D2DBE0"/>
      </a:lt2>
      <a:accent1>
        <a:srgbClr val="003066"/>
      </a:accent1>
      <a:accent2>
        <a:srgbClr val="FFC416"/>
      </a:accent2>
      <a:accent3>
        <a:srgbClr val="004424"/>
      </a:accent3>
      <a:accent4>
        <a:srgbClr val="005496"/>
      </a:accent4>
      <a:accent5>
        <a:srgbClr val="90C853"/>
      </a:accent5>
      <a:accent6>
        <a:srgbClr val="466373"/>
      </a:accent6>
      <a:hlink>
        <a:srgbClr val="003279"/>
      </a:hlink>
      <a:folHlink>
        <a:srgbClr val="004BB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